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7" r:id="rId4"/>
    <p:sldId id="260" r:id="rId5"/>
    <p:sldId id="258"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2A54C80-263E-416B-A8E0-580EDEADCBDC}" type="datetimeFigureOut">
              <a:rPr lang="en-US" dirty="0"/>
              <a:t>1/22/2023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753E25-96C7-45E8-B0C0-C226025D1A23}"/>
              </a:ext>
            </a:extLst>
          </p:cNvPr>
          <p:cNvSpPr>
            <a:spLocks noGrp="1"/>
          </p:cNvSpPr>
          <p:nvPr>
            <p:ph type="ctrTitle"/>
          </p:nvPr>
        </p:nvSpPr>
        <p:spPr/>
        <p:txBody>
          <a:bodyPr/>
          <a:lstStyle/>
          <a:p>
            <a:r>
              <a:rPr lang="nl-NL" dirty="0"/>
              <a:t>Huisvesting vogels</a:t>
            </a:r>
          </a:p>
        </p:txBody>
      </p:sp>
      <p:sp>
        <p:nvSpPr>
          <p:cNvPr id="3" name="Ondertitel 2">
            <a:extLst>
              <a:ext uri="{FF2B5EF4-FFF2-40B4-BE49-F238E27FC236}">
                <a16:creationId xmlns:a16="http://schemas.microsoft.com/office/drawing/2014/main" id="{EFF878F7-A8BD-4629-BC1E-A9B3229E67A7}"/>
              </a:ext>
            </a:extLst>
          </p:cNvPr>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3768425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4F3A98-91C1-468A-86CA-9A35921757BA}"/>
              </a:ext>
            </a:extLst>
          </p:cNvPr>
          <p:cNvSpPr>
            <a:spLocks noGrp="1"/>
          </p:cNvSpPr>
          <p:nvPr>
            <p:ph type="title"/>
          </p:nvPr>
        </p:nvSpPr>
        <p:spPr/>
        <p:txBody>
          <a:bodyPr/>
          <a:lstStyle/>
          <a:p>
            <a:r>
              <a:rPr lang="nl-NL" dirty="0"/>
              <a:t>Voorbeeld van een broedkooi</a:t>
            </a:r>
          </a:p>
        </p:txBody>
      </p:sp>
      <p:pic>
        <p:nvPicPr>
          <p:cNvPr id="2050" name="Picture 2" descr="https://www.birdsupply.nl/wp-content/uploads/2016/08/SKF_9021-160x130.jpg">
            <a:extLst>
              <a:ext uri="{FF2B5EF4-FFF2-40B4-BE49-F238E27FC236}">
                <a16:creationId xmlns:a16="http://schemas.microsoft.com/office/drawing/2014/main" id="{0E2F7D1F-C82A-48A7-838D-6256055074D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69303" y="1851163"/>
            <a:ext cx="4219767" cy="34285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8554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5045B8-DF71-4A6C-8C81-41ECFE093B30}"/>
              </a:ext>
            </a:extLst>
          </p:cNvPr>
          <p:cNvSpPr>
            <a:spLocks noGrp="1"/>
          </p:cNvSpPr>
          <p:nvPr>
            <p:ph type="title"/>
          </p:nvPr>
        </p:nvSpPr>
        <p:spPr/>
        <p:txBody>
          <a:bodyPr/>
          <a:lstStyle/>
          <a:p>
            <a:r>
              <a:rPr lang="nl-NL" dirty="0"/>
              <a:t>Broedkooi</a:t>
            </a:r>
          </a:p>
        </p:txBody>
      </p:sp>
      <p:sp>
        <p:nvSpPr>
          <p:cNvPr id="3" name="Tijdelijke aanduiding voor inhoud 2">
            <a:extLst>
              <a:ext uri="{FF2B5EF4-FFF2-40B4-BE49-F238E27FC236}">
                <a16:creationId xmlns:a16="http://schemas.microsoft.com/office/drawing/2014/main" id="{FE51C282-5BEA-4EB8-93AB-87D209A06F7C}"/>
              </a:ext>
            </a:extLst>
          </p:cNvPr>
          <p:cNvSpPr>
            <a:spLocks noGrp="1"/>
          </p:cNvSpPr>
          <p:nvPr>
            <p:ph idx="1"/>
          </p:nvPr>
        </p:nvSpPr>
        <p:spPr/>
        <p:txBody>
          <a:bodyPr/>
          <a:lstStyle/>
          <a:p>
            <a:r>
              <a:rPr lang="en-US" dirty="0" err="1"/>
              <a:t>streven</a:t>
            </a:r>
            <a:r>
              <a:rPr lang="en-US" dirty="0"/>
              <a:t> </a:t>
            </a:r>
            <a:r>
              <a:rPr lang="en-US" dirty="0" err="1"/>
              <a:t>er</a:t>
            </a:r>
            <a:r>
              <a:rPr lang="en-US" dirty="0"/>
              <a:t> </a:t>
            </a:r>
            <a:r>
              <a:rPr lang="en-US" dirty="0" err="1"/>
              <a:t>meestal</a:t>
            </a:r>
            <a:r>
              <a:rPr lang="en-US" dirty="0"/>
              <a:t> </a:t>
            </a:r>
            <a:r>
              <a:rPr lang="en-US" dirty="0" err="1"/>
              <a:t>naar</a:t>
            </a:r>
            <a:r>
              <a:rPr lang="en-US" dirty="0"/>
              <a:t> om </a:t>
            </a:r>
            <a:r>
              <a:rPr lang="en-US" dirty="0" err="1"/>
              <a:t>hun</a:t>
            </a:r>
            <a:r>
              <a:rPr lang="en-US" dirty="0"/>
              <a:t> </a:t>
            </a:r>
            <a:r>
              <a:rPr lang="en-US" dirty="0" err="1"/>
              <a:t>vogels</a:t>
            </a:r>
            <a:r>
              <a:rPr lang="en-US" dirty="0"/>
              <a:t> tot </a:t>
            </a:r>
            <a:r>
              <a:rPr lang="en-US" dirty="0" err="1"/>
              <a:t>voortplanting</a:t>
            </a:r>
            <a:r>
              <a:rPr lang="en-US" dirty="0"/>
              <a:t> </a:t>
            </a:r>
            <a:r>
              <a:rPr lang="en-US" dirty="0" err="1"/>
              <a:t>te</a:t>
            </a:r>
            <a:r>
              <a:rPr lang="en-US" dirty="0"/>
              <a:t> </a:t>
            </a:r>
            <a:r>
              <a:rPr lang="en-US" dirty="0" err="1"/>
              <a:t>brengen</a:t>
            </a:r>
            <a:endParaRPr lang="en-US" dirty="0"/>
          </a:p>
          <a:p>
            <a:r>
              <a:rPr lang="en-US" dirty="0"/>
              <a:t>De </a:t>
            </a:r>
            <a:r>
              <a:rPr lang="en-US" dirty="0" err="1"/>
              <a:t>kooi</a:t>
            </a:r>
            <a:r>
              <a:rPr lang="en-US" dirty="0"/>
              <a:t> </a:t>
            </a:r>
            <a:r>
              <a:rPr lang="en-US" dirty="0" err="1"/>
              <a:t>moet</a:t>
            </a:r>
            <a:r>
              <a:rPr lang="en-US" dirty="0"/>
              <a:t> </a:t>
            </a:r>
            <a:r>
              <a:rPr lang="en-US" dirty="0" err="1"/>
              <a:t>ruim</a:t>
            </a:r>
            <a:r>
              <a:rPr lang="en-US" dirty="0"/>
              <a:t> </a:t>
            </a:r>
            <a:r>
              <a:rPr lang="en-US" dirty="0" err="1"/>
              <a:t>genoeg</a:t>
            </a:r>
            <a:r>
              <a:rPr lang="en-US" dirty="0"/>
              <a:t> </a:t>
            </a:r>
            <a:r>
              <a:rPr lang="en-US" dirty="0" err="1"/>
              <a:t>zijn</a:t>
            </a:r>
            <a:r>
              <a:rPr lang="en-US" dirty="0"/>
              <a:t> </a:t>
            </a:r>
            <a:r>
              <a:rPr lang="en-US" dirty="0" err="1"/>
              <a:t>voor</a:t>
            </a:r>
            <a:r>
              <a:rPr lang="en-US" dirty="0"/>
              <a:t> </a:t>
            </a:r>
            <a:r>
              <a:rPr lang="en-US" dirty="0" err="1"/>
              <a:t>een</a:t>
            </a:r>
            <a:r>
              <a:rPr lang="en-US" dirty="0"/>
              <a:t> </a:t>
            </a:r>
            <a:r>
              <a:rPr lang="en-US" dirty="0" err="1"/>
              <a:t>koppel</a:t>
            </a:r>
            <a:r>
              <a:rPr lang="en-US" dirty="0"/>
              <a:t> </a:t>
            </a:r>
            <a:r>
              <a:rPr lang="en-US" dirty="0" err="1"/>
              <a:t>vogels</a:t>
            </a:r>
            <a:r>
              <a:rPr lang="en-US" dirty="0"/>
              <a:t>. </a:t>
            </a:r>
          </a:p>
          <a:p>
            <a:r>
              <a:rPr lang="en-US" dirty="0" err="1"/>
              <a:t>Vogels</a:t>
            </a:r>
            <a:r>
              <a:rPr lang="en-US" dirty="0"/>
              <a:t> in </a:t>
            </a:r>
            <a:r>
              <a:rPr lang="en-US" dirty="0" err="1"/>
              <a:t>naast</a:t>
            </a:r>
            <a:r>
              <a:rPr lang="en-US" dirty="0"/>
              <a:t> </a:t>
            </a:r>
            <a:r>
              <a:rPr lang="en-US" dirty="0" err="1"/>
              <a:t>elkaar</a:t>
            </a:r>
            <a:r>
              <a:rPr lang="en-US" dirty="0"/>
              <a:t> </a:t>
            </a:r>
            <a:r>
              <a:rPr lang="en-US" dirty="0" err="1"/>
              <a:t>geplaatste</a:t>
            </a:r>
            <a:r>
              <a:rPr lang="en-US" dirty="0"/>
              <a:t> </a:t>
            </a:r>
            <a:r>
              <a:rPr lang="en-US" dirty="0" err="1"/>
              <a:t>kooien</a:t>
            </a:r>
            <a:r>
              <a:rPr lang="en-US" dirty="0"/>
              <a:t> </a:t>
            </a:r>
            <a:r>
              <a:rPr lang="en-US" dirty="0" err="1"/>
              <a:t>mogen</a:t>
            </a:r>
            <a:r>
              <a:rPr lang="en-US" dirty="0"/>
              <a:t> </a:t>
            </a:r>
            <a:r>
              <a:rPr lang="en-US" dirty="0" err="1"/>
              <a:t>elkaar</a:t>
            </a:r>
            <a:r>
              <a:rPr lang="en-US" dirty="0"/>
              <a:t> </a:t>
            </a:r>
            <a:r>
              <a:rPr lang="en-US" dirty="0" err="1"/>
              <a:t>niet</a:t>
            </a:r>
            <a:r>
              <a:rPr lang="en-US" dirty="0"/>
              <a:t> </a:t>
            </a:r>
            <a:r>
              <a:rPr lang="en-US" dirty="0" err="1"/>
              <a:t>kunnen</a:t>
            </a:r>
            <a:r>
              <a:rPr lang="en-US" dirty="0"/>
              <a:t> </a:t>
            </a:r>
            <a:r>
              <a:rPr lang="en-US" dirty="0" err="1"/>
              <a:t>zien</a:t>
            </a:r>
            <a:endParaRPr lang="en-US" dirty="0"/>
          </a:p>
          <a:p>
            <a:r>
              <a:rPr lang="en-US" dirty="0"/>
              <a:t>De </a:t>
            </a:r>
            <a:r>
              <a:rPr lang="en-US" dirty="0" err="1"/>
              <a:t>kooi</a:t>
            </a:r>
            <a:r>
              <a:rPr lang="en-US" dirty="0"/>
              <a:t> </a:t>
            </a:r>
            <a:r>
              <a:rPr lang="en-US" dirty="0" err="1"/>
              <a:t>moet</a:t>
            </a:r>
            <a:r>
              <a:rPr lang="en-US" dirty="0"/>
              <a:t> </a:t>
            </a:r>
            <a:r>
              <a:rPr lang="en-US" dirty="0" err="1"/>
              <a:t>aan</a:t>
            </a:r>
            <a:r>
              <a:rPr lang="en-US" dirty="0"/>
              <a:t> de </a:t>
            </a:r>
            <a:r>
              <a:rPr lang="en-US" dirty="0" err="1"/>
              <a:t>broedende</a:t>
            </a:r>
            <a:r>
              <a:rPr lang="en-US" dirty="0"/>
              <a:t> </a:t>
            </a:r>
            <a:r>
              <a:rPr lang="en-US" dirty="0" err="1"/>
              <a:t>vogels</a:t>
            </a:r>
            <a:r>
              <a:rPr lang="en-US" dirty="0"/>
              <a:t> </a:t>
            </a:r>
            <a:r>
              <a:rPr lang="en-US" dirty="0" err="1"/>
              <a:t>zoveel</a:t>
            </a:r>
            <a:r>
              <a:rPr lang="en-US" dirty="0"/>
              <a:t> </a:t>
            </a:r>
            <a:r>
              <a:rPr lang="en-US" dirty="0" err="1"/>
              <a:t>mogelijk</a:t>
            </a:r>
            <a:r>
              <a:rPr lang="en-US" dirty="0"/>
              <a:t> rust </a:t>
            </a:r>
            <a:r>
              <a:rPr lang="en-US" dirty="0" err="1"/>
              <a:t>bieden</a:t>
            </a:r>
            <a:endParaRPr lang="en-US" dirty="0"/>
          </a:p>
          <a:p>
            <a:r>
              <a:rPr lang="en-US" dirty="0"/>
              <a:t>In </a:t>
            </a:r>
            <a:r>
              <a:rPr lang="en-US" dirty="0" err="1"/>
              <a:t>verband</a:t>
            </a:r>
            <a:r>
              <a:rPr lang="en-US" dirty="0"/>
              <a:t> met </a:t>
            </a:r>
            <a:r>
              <a:rPr lang="en-US" dirty="0" err="1"/>
              <a:t>ongedierte</a:t>
            </a:r>
            <a:r>
              <a:rPr lang="en-US" dirty="0"/>
              <a:t> </a:t>
            </a:r>
            <a:r>
              <a:rPr lang="en-US" dirty="0" err="1"/>
              <a:t>moet</a:t>
            </a:r>
            <a:r>
              <a:rPr lang="en-US" dirty="0"/>
              <a:t> de </a:t>
            </a:r>
            <a:r>
              <a:rPr lang="en-US" dirty="0" err="1"/>
              <a:t>kooi</a:t>
            </a:r>
            <a:r>
              <a:rPr lang="en-US" dirty="0"/>
              <a:t> zo </a:t>
            </a:r>
            <a:r>
              <a:rPr lang="en-US" dirty="0" err="1"/>
              <a:t>weinig</a:t>
            </a:r>
            <a:r>
              <a:rPr lang="en-US" dirty="0"/>
              <a:t> </a:t>
            </a:r>
            <a:r>
              <a:rPr lang="en-US" dirty="0" err="1"/>
              <a:t>mogelijk</a:t>
            </a:r>
            <a:r>
              <a:rPr lang="en-US" dirty="0"/>
              <a:t> </a:t>
            </a:r>
            <a:r>
              <a:rPr lang="en-US" dirty="0" err="1"/>
              <a:t>naden</a:t>
            </a:r>
            <a:r>
              <a:rPr lang="en-US" dirty="0"/>
              <a:t> </a:t>
            </a:r>
            <a:r>
              <a:rPr lang="en-US" dirty="0" err="1"/>
              <a:t>en</a:t>
            </a:r>
            <a:r>
              <a:rPr lang="en-US" dirty="0"/>
              <a:t> </a:t>
            </a:r>
            <a:r>
              <a:rPr lang="en-US" dirty="0" err="1"/>
              <a:t>kieren</a:t>
            </a:r>
            <a:r>
              <a:rPr lang="en-US" dirty="0"/>
              <a:t> </a:t>
            </a:r>
            <a:r>
              <a:rPr lang="en-US" dirty="0" err="1"/>
              <a:t>hebben</a:t>
            </a:r>
            <a:endParaRPr lang="en-US" dirty="0"/>
          </a:p>
          <a:p>
            <a:r>
              <a:rPr lang="en-US" dirty="0"/>
              <a:t>Door het </a:t>
            </a:r>
            <a:r>
              <a:rPr lang="en-US" dirty="0" err="1"/>
              <a:t>grootbrengen</a:t>
            </a:r>
            <a:r>
              <a:rPr lang="en-US" dirty="0"/>
              <a:t> van </a:t>
            </a:r>
            <a:r>
              <a:rPr lang="en-US" dirty="0" err="1"/>
              <a:t>enkele</a:t>
            </a:r>
            <a:r>
              <a:rPr lang="en-US" dirty="0"/>
              <a:t> </a:t>
            </a:r>
            <a:r>
              <a:rPr lang="en-US" dirty="0" err="1"/>
              <a:t>nesten</a:t>
            </a:r>
            <a:r>
              <a:rPr lang="en-US" dirty="0"/>
              <a:t> </a:t>
            </a:r>
            <a:r>
              <a:rPr lang="en-US" dirty="0" err="1"/>
              <a:t>jongen</a:t>
            </a:r>
            <a:r>
              <a:rPr lang="en-US" dirty="0"/>
              <a:t> </a:t>
            </a:r>
            <a:r>
              <a:rPr lang="en-US" dirty="0" err="1"/>
              <a:t>zal</a:t>
            </a:r>
            <a:r>
              <a:rPr lang="en-US" dirty="0"/>
              <a:t> de </a:t>
            </a:r>
            <a:r>
              <a:rPr lang="en-US" dirty="0" err="1"/>
              <a:t>kooi</a:t>
            </a:r>
            <a:r>
              <a:rPr lang="en-US" dirty="0"/>
              <a:t> </a:t>
            </a:r>
            <a:r>
              <a:rPr lang="en-US" dirty="0" err="1"/>
              <a:t>sterk</a:t>
            </a:r>
            <a:r>
              <a:rPr lang="en-US" dirty="0"/>
              <a:t> </a:t>
            </a:r>
            <a:r>
              <a:rPr lang="en-US" dirty="0" err="1"/>
              <a:t>bevuild</a:t>
            </a:r>
            <a:r>
              <a:rPr lang="en-US" dirty="0"/>
              <a:t> </a:t>
            </a:r>
            <a:r>
              <a:rPr lang="en-US" dirty="0" err="1"/>
              <a:t>worden</a:t>
            </a:r>
            <a:r>
              <a:rPr lang="en-US" dirty="0"/>
              <a:t>. </a:t>
            </a:r>
            <a:r>
              <a:rPr lang="en-US" dirty="0" err="1"/>
              <a:t>Een</a:t>
            </a:r>
            <a:r>
              <a:rPr lang="en-US" dirty="0"/>
              <a:t> </a:t>
            </a:r>
            <a:r>
              <a:rPr lang="en-US" dirty="0" err="1"/>
              <a:t>kooi</a:t>
            </a:r>
            <a:r>
              <a:rPr lang="en-US" dirty="0"/>
              <a:t> met </a:t>
            </a:r>
            <a:r>
              <a:rPr lang="en-US" dirty="0" err="1"/>
              <a:t>gemakkelijk</a:t>
            </a:r>
            <a:r>
              <a:rPr lang="en-US" dirty="0"/>
              <a:t> </a:t>
            </a:r>
            <a:r>
              <a:rPr lang="en-US" dirty="0" err="1"/>
              <a:t>te</a:t>
            </a:r>
            <a:r>
              <a:rPr lang="en-US" dirty="0"/>
              <a:t> </a:t>
            </a:r>
            <a:r>
              <a:rPr lang="en-US" dirty="0" err="1"/>
              <a:t>reinigen</a:t>
            </a:r>
            <a:r>
              <a:rPr lang="en-US" dirty="0"/>
              <a:t> </a:t>
            </a:r>
            <a:r>
              <a:rPr lang="en-US" dirty="0" err="1"/>
              <a:t>zijwanden</a:t>
            </a:r>
            <a:r>
              <a:rPr lang="en-US" dirty="0"/>
              <a:t> </a:t>
            </a:r>
            <a:r>
              <a:rPr lang="en-US" dirty="0" err="1"/>
              <a:t>en</a:t>
            </a:r>
            <a:r>
              <a:rPr lang="en-US" dirty="0"/>
              <a:t> </a:t>
            </a:r>
            <a:r>
              <a:rPr lang="en-US" dirty="0" err="1"/>
              <a:t>een</a:t>
            </a:r>
            <a:r>
              <a:rPr lang="en-US" dirty="0"/>
              <a:t> </a:t>
            </a:r>
            <a:r>
              <a:rPr lang="en-US" dirty="0" err="1"/>
              <a:t>verwijderbare</a:t>
            </a:r>
            <a:r>
              <a:rPr lang="en-US" dirty="0"/>
              <a:t> </a:t>
            </a:r>
            <a:r>
              <a:rPr lang="en-US" dirty="0" err="1"/>
              <a:t>voorzijde</a:t>
            </a:r>
            <a:r>
              <a:rPr lang="en-US" dirty="0"/>
              <a:t> </a:t>
            </a:r>
            <a:r>
              <a:rPr lang="en-US" dirty="0" err="1"/>
              <a:t>hebben</a:t>
            </a:r>
            <a:r>
              <a:rPr lang="en-US" dirty="0"/>
              <a:t> </a:t>
            </a:r>
            <a:r>
              <a:rPr lang="en-US" dirty="0" err="1"/>
              <a:t>daarom</a:t>
            </a:r>
            <a:r>
              <a:rPr lang="en-US" dirty="0"/>
              <a:t> de </a:t>
            </a:r>
            <a:r>
              <a:rPr lang="en-US" dirty="0" err="1"/>
              <a:t>voorkeur</a:t>
            </a:r>
            <a:r>
              <a:rPr lang="en-US" dirty="0"/>
              <a:t>.</a:t>
            </a:r>
            <a:endParaRPr lang="nl-NL" dirty="0"/>
          </a:p>
          <a:p>
            <a:endParaRPr lang="nl-NL" dirty="0"/>
          </a:p>
        </p:txBody>
      </p:sp>
    </p:spTree>
    <p:extLst>
      <p:ext uri="{BB962C8B-B14F-4D97-AF65-F5344CB8AC3E}">
        <p14:creationId xmlns:p14="http://schemas.microsoft.com/office/powerpoint/2010/main" val="4038563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ED2FDF-1117-4E4E-922F-0B4A07F4C11E}"/>
              </a:ext>
            </a:extLst>
          </p:cNvPr>
          <p:cNvSpPr>
            <a:spLocks noGrp="1"/>
          </p:cNvSpPr>
          <p:nvPr>
            <p:ph type="title"/>
          </p:nvPr>
        </p:nvSpPr>
        <p:spPr/>
        <p:txBody>
          <a:bodyPr/>
          <a:lstStyle/>
          <a:p>
            <a:r>
              <a:rPr lang="nl-NL" dirty="0"/>
              <a:t>Richtlijnen voor afmetingen broedkooien</a:t>
            </a:r>
          </a:p>
        </p:txBody>
      </p:sp>
      <p:graphicFrame>
        <p:nvGraphicFramePr>
          <p:cNvPr id="4" name="Tijdelijke aanduiding voor inhoud 3">
            <a:extLst>
              <a:ext uri="{FF2B5EF4-FFF2-40B4-BE49-F238E27FC236}">
                <a16:creationId xmlns:a16="http://schemas.microsoft.com/office/drawing/2014/main" id="{DDACCC7F-7CBF-4D5F-85CD-B947C7346347}"/>
              </a:ext>
            </a:extLst>
          </p:cNvPr>
          <p:cNvGraphicFramePr>
            <a:graphicFrameLocks noGrp="1"/>
          </p:cNvGraphicFramePr>
          <p:nvPr>
            <p:ph idx="1"/>
            <p:extLst>
              <p:ext uri="{D42A27DB-BD31-4B8C-83A1-F6EECF244321}">
                <p14:modId xmlns:p14="http://schemas.microsoft.com/office/powerpoint/2010/main" val="3107707517"/>
              </p:ext>
            </p:extLst>
          </p:nvPr>
        </p:nvGraphicFramePr>
        <p:xfrm>
          <a:off x="1855432" y="2405848"/>
          <a:ext cx="6605628" cy="2612334"/>
        </p:xfrm>
        <a:graphic>
          <a:graphicData uri="http://schemas.openxmlformats.org/drawingml/2006/table">
            <a:tbl>
              <a:tblPr firstRow="1" firstCol="1" lastRow="1" lastCol="1" bandRow="1" bandCol="1">
                <a:tableStyleId>{5C22544A-7EE6-4342-B048-85BDC9FD1C3A}</a:tableStyleId>
              </a:tblPr>
              <a:tblGrid>
                <a:gridCol w="2934317">
                  <a:extLst>
                    <a:ext uri="{9D8B030D-6E8A-4147-A177-3AD203B41FA5}">
                      <a16:colId xmlns:a16="http://schemas.microsoft.com/office/drawing/2014/main" val="2626176309"/>
                    </a:ext>
                  </a:extLst>
                </a:gridCol>
                <a:gridCol w="1325871">
                  <a:extLst>
                    <a:ext uri="{9D8B030D-6E8A-4147-A177-3AD203B41FA5}">
                      <a16:colId xmlns:a16="http://schemas.microsoft.com/office/drawing/2014/main" val="76198515"/>
                    </a:ext>
                  </a:extLst>
                </a:gridCol>
                <a:gridCol w="1020288">
                  <a:extLst>
                    <a:ext uri="{9D8B030D-6E8A-4147-A177-3AD203B41FA5}">
                      <a16:colId xmlns:a16="http://schemas.microsoft.com/office/drawing/2014/main" val="3523948604"/>
                    </a:ext>
                  </a:extLst>
                </a:gridCol>
                <a:gridCol w="1325152">
                  <a:extLst>
                    <a:ext uri="{9D8B030D-6E8A-4147-A177-3AD203B41FA5}">
                      <a16:colId xmlns:a16="http://schemas.microsoft.com/office/drawing/2014/main" val="2380867744"/>
                    </a:ext>
                  </a:extLst>
                </a:gridCol>
              </a:tblGrid>
              <a:tr h="661350">
                <a:tc>
                  <a:txBody>
                    <a:bodyPr/>
                    <a:lstStyle/>
                    <a:p>
                      <a:pPr marL="64770">
                        <a:spcBef>
                          <a:spcPts val="495"/>
                        </a:spcBef>
                        <a:spcAft>
                          <a:spcPts val="0"/>
                        </a:spcAft>
                      </a:pPr>
                      <a:r>
                        <a:rPr lang="en-US" sz="1000" dirty="0" err="1">
                          <a:effectLst/>
                        </a:rPr>
                        <a:t>R</a:t>
                      </a:r>
                      <a:r>
                        <a:rPr lang="en-US" sz="1000" spc="-5" dirty="0" err="1">
                          <a:effectLst/>
                        </a:rPr>
                        <a:t>i</a:t>
                      </a:r>
                      <a:r>
                        <a:rPr lang="en-US" sz="1000" dirty="0" err="1">
                          <a:effectLst/>
                        </a:rPr>
                        <a:t>chtl</a:t>
                      </a:r>
                      <a:r>
                        <a:rPr lang="en-US" sz="1000" spc="-10" dirty="0" err="1">
                          <a:effectLst/>
                        </a:rPr>
                        <a:t>i</a:t>
                      </a:r>
                      <a:r>
                        <a:rPr lang="en-US" sz="1000" dirty="0" err="1">
                          <a:effectLst/>
                        </a:rPr>
                        <a:t>jnen</a:t>
                      </a:r>
                      <a:r>
                        <a:rPr lang="en-US" sz="1000" spc="-45" dirty="0">
                          <a:effectLst/>
                        </a:rPr>
                        <a:t> </a:t>
                      </a:r>
                      <a:r>
                        <a:rPr lang="en-US" sz="1000" dirty="0" err="1">
                          <a:effectLst/>
                        </a:rPr>
                        <a:t>voor</a:t>
                      </a:r>
                      <a:r>
                        <a:rPr lang="en-US" sz="1000" spc="-45" dirty="0">
                          <a:effectLst/>
                        </a:rPr>
                        <a:t> </a:t>
                      </a:r>
                      <a:r>
                        <a:rPr lang="en-US" sz="1000" dirty="0" err="1">
                          <a:effectLst/>
                        </a:rPr>
                        <a:t>afmetingen</a:t>
                      </a:r>
                      <a:r>
                        <a:rPr lang="en-US" sz="1000" spc="-40" dirty="0">
                          <a:effectLst/>
                        </a:rPr>
                        <a:t> </a:t>
                      </a:r>
                      <a:r>
                        <a:rPr lang="en-US" sz="1000" spc="10" dirty="0">
                          <a:effectLst/>
                        </a:rPr>
                        <a:t>v</a:t>
                      </a:r>
                      <a:r>
                        <a:rPr lang="en-US" sz="1000" dirty="0">
                          <a:effectLst/>
                        </a:rPr>
                        <a:t>an</a:t>
                      </a:r>
                      <a:r>
                        <a:rPr lang="en-US" sz="1000" spc="-25" dirty="0">
                          <a:effectLst/>
                        </a:rPr>
                        <a:t> </a:t>
                      </a:r>
                      <a:r>
                        <a:rPr lang="en-US" sz="1000" dirty="0" err="1">
                          <a:effectLst/>
                        </a:rPr>
                        <a:t>broed</a:t>
                      </a:r>
                      <a:r>
                        <a:rPr lang="en-US" sz="1000" spc="-10" dirty="0" err="1">
                          <a:effectLst/>
                        </a:rPr>
                        <a:t>k</a:t>
                      </a:r>
                      <a:r>
                        <a:rPr lang="en-US" sz="1000" dirty="0" err="1">
                          <a:effectLst/>
                        </a:rPr>
                        <a:t>ooien</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72745">
                        <a:spcBef>
                          <a:spcPts val="495"/>
                        </a:spcBef>
                        <a:spcAft>
                          <a:spcPts val="0"/>
                        </a:spcAft>
                      </a:pPr>
                      <a:r>
                        <a:rPr lang="en-US" sz="1000">
                          <a:effectLst/>
                        </a:rPr>
                        <a:t>Breedte</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70510">
                        <a:spcBef>
                          <a:spcPts val="495"/>
                        </a:spcBef>
                        <a:spcAft>
                          <a:spcPts val="0"/>
                        </a:spcAft>
                      </a:pPr>
                      <a:r>
                        <a:rPr lang="en-US" sz="1000" spc="-5">
                          <a:effectLst/>
                        </a:rPr>
                        <a:t>Di</a:t>
                      </a:r>
                      <a:r>
                        <a:rPr lang="en-US" sz="1000">
                          <a:effectLst/>
                        </a:rPr>
                        <a:t>epte</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R="3810" algn="ctr">
                        <a:spcBef>
                          <a:spcPts val="495"/>
                        </a:spcBef>
                        <a:spcAft>
                          <a:spcPts val="0"/>
                        </a:spcAft>
                      </a:pPr>
                      <a:r>
                        <a:rPr lang="en-US" sz="1000" spc="-5">
                          <a:effectLst/>
                        </a:rPr>
                        <a:t>H</a:t>
                      </a:r>
                      <a:r>
                        <a:rPr lang="en-US" sz="1000">
                          <a:effectLst/>
                        </a:rPr>
                        <a:t>oo</a:t>
                      </a:r>
                      <a:r>
                        <a:rPr lang="en-US" sz="1000" spc="-5">
                          <a:effectLst/>
                        </a:rPr>
                        <a:t>g</a:t>
                      </a:r>
                      <a:r>
                        <a:rPr lang="en-US" sz="1000">
                          <a:effectLst/>
                        </a:rPr>
                        <a:t>te</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039321733"/>
                  </a:ext>
                </a:extLst>
              </a:tr>
              <a:tr h="486368">
                <a:tc>
                  <a:txBody>
                    <a:bodyPr/>
                    <a:lstStyle/>
                    <a:p>
                      <a:pPr marL="64770">
                        <a:lnSpc>
                          <a:spcPts val="1210"/>
                        </a:lnSpc>
                        <a:spcBef>
                          <a:spcPts val="495"/>
                        </a:spcBef>
                        <a:spcAft>
                          <a:spcPts val="0"/>
                        </a:spcAft>
                      </a:pPr>
                      <a:r>
                        <a:rPr lang="en-US" sz="1000">
                          <a:effectLst/>
                        </a:rPr>
                        <a:t>Ka</a:t>
                      </a:r>
                      <a:r>
                        <a:rPr lang="en-US" sz="1000" spc="5">
                          <a:effectLst/>
                        </a:rPr>
                        <a:t>n</a:t>
                      </a:r>
                      <a:r>
                        <a:rPr lang="en-US" sz="1000">
                          <a:effectLst/>
                        </a:rPr>
                        <a:t>ari</a:t>
                      </a:r>
                      <a:r>
                        <a:rPr lang="en-US" sz="1000" spc="-5">
                          <a:effectLst/>
                        </a:rPr>
                        <a:t>e</a:t>
                      </a:r>
                      <a:r>
                        <a:rPr lang="en-US" sz="1000">
                          <a:effectLst/>
                        </a:rPr>
                        <a:t>,</a:t>
                      </a:r>
                      <a:r>
                        <a:rPr lang="en-US" sz="1000" spc="-50">
                          <a:effectLst/>
                        </a:rPr>
                        <a:t> </a:t>
                      </a:r>
                      <a:r>
                        <a:rPr lang="en-US" sz="1000" spc="5">
                          <a:effectLst/>
                        </a:rPr>
                        <a:t>z</a:t>
                      </a:r>
                      <a:r>
                        <a:rPr lang="en-US" sz="1000" spc="-5">
                          <a:effectLst/>
                        </a:rPr>
                        <a:t>e</a:t>
                      </a:r>
                      <a:r>
                        <a:rPr lang="en-US" sz="1000">
                          <a:effectLst/>
                        </a:rPr>
                        <a:t>bra</a:t>
                      </a:r>
                      <a:r>
                        <a:rPr lang="en-US" sz="1000" spc="-10">
                          <a:effectLst/>
                        </a:rPr>
                        <a:t>v</a:t>
                      </a:r>
                      <a:r>
                        <a:rPr lang="en-US" sz="1000">
                          <a:effectLst/>
                        </a:rPr>
                        <a:t>ink,</a:t>
                      </a:r>
                      <a:r>
                        <a:rPr lang="en-US" sz="1000" spc="-40">
                          <a:effectLst/>
                        </a:rPr>
                        <a:t> </a:t>
                      </a:r>
                      <a:r>
                        <a:rPr lang="en-US" sz="1000">
                          <a:effectLst/>
                        </a:rPr>
                        <a:t>Japa</a:t>
                      </a:r>
                      <a:r>
                        <a:rPr lang="en-US" sz="1000" spc="5">
                          <a:effectLst/>
                        </a:rPr>
                        <a:t>n</a:t>
                      </a:r>
                      <a:r>
                        <a:rPr lang="en-US" sz="1000" spc="-5">
                          <a:effectLst/>
                        </a:rPr>
                        <a:t>s</a:t>
                      </a:r>
                      <a:r>
                        <a:rPr lang="en-US" sz="1000">
                          <a:effectLst/>
                        </a:rPr>
                        <a:t>e</a:t>
                      </a:r>
                      <a:r>
                        <a:rPr lang="en-US" sz="1000" spc="-40">
                          <a:effectLst/>
                        </a:rPr>
                        <a:t> </a:t>
                      </a:r>
                      <a:r>
                        <a:rPr lang="en-US" sz="1000" spc="5">
                          <a:effectLst/>
                        </a:rPr>
                        <a:t>m</a:t>
                      </a:r>
                      <a:r>
                        <a:rPr lang="en-US" sz="1000" spc="-5">
                          <a:effectLst/>
                        </a:rPr>
                        <a:t>ee</a:t>
                      </a:r>
                      <a:r>
                        <a:rPr lang="en-US" sz="1000">
                          <a:effectLst/>
                        </a:rPr>
                        <a:t>uw</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35" algn="ctr">
                        <a:lnSpc>
                          <a:spcPts val="1210"/>
                        </a:lnSpc>
                        <a:spcBef>
                          <a:spcPts val="495"/>
                        </a:spcBef>
                        <a:spcAft>
                          <a:spcPts val="0"/>
                        </a:spcAft>
                      </a:pPr>
                      <a:r>
                        <a:rPr lang="en-US" sz="1000">
                          <a:effectLst/>
                        </a:rPr>
                        <a:t>40</a:t>
                      </a:r>
                      <a:r>
                        <a:rPr lang="en-US" sz="1000" spc="-30">
                          <a:effectLst/>
                        </a:rPr>
                        <a:t> </a:t>
                      </a:r>
                      <a:r>
                        <a:rPr lang="en-US" sz="1000">
                          <a:effectLst/>
                        </a:rPr>
                        <a:t>cm</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06375">
                        <a:lnSpc>
                          <a:spcPts val="1210"/>
                        </a:lnSpc>
                        <a:spcBef>
                          <a:spcPts val="495"/>
                        </a:spcBef>
                        <a:spcAft>
                          <a:spcPts val="0"/>
                        </a:spcAft>
                      </a:pPr>
                      <a:r>
                        <a:rPr lang="en-US" sz="1000" spc="-5">
                          <a:effectLst/>
                        </a:rPr>
                        <a:t>30-</a:t>
                      </a:r>
                      <a:r>
                        <a:rPr lang="en-US" sz="1000">
                          <a:effectLst/>
                        </a:rPr>
                        <a:t>40</a:t>
                      </a:r>
                      <a:r>
                        <a:rPr lang="en-US" sz="1000" spc="-30">
                          <a:effectLst/>
                        </a:rPr>
                        <a:t> </a:t>
                      </a:r>
                      <a:r>
                        <a:rPr lang="en-US" sz="1000">
                          <a:effectLst/>
                        </a:rPr>
                        <a:t>cm</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40360">
                        <a:lnSpc>
                          <a:spcPts val="1210"/>
                        </a:lnSpc>
                        <a:spcBef>
                          <a:spcPts val="495"/>
                        </a:spcBef>
                        <a:spcAft>
                          <a:spcPts val="0"/>
                        </a:spcAft>
                      </a:pPr>
                      <a:r>
                        <a:rPr lang="en-US" sz="1000" spc="-5">
                          <a:effectLst/>
                        </a:rPr>
                        <a:t>30-</a:t>
                      </a:r>
                      <a:r>
                        <a:rPr lang="en-US" sz="1000">
                          <a:effectLst/>
                        </a:rPr>
                        <a:t>40</a:t>
                      </a:r>
                      <a:r>
                        <a:rPr lang="en-US" sz="1000" spc="-30">
                          <a:effectLst/>
                        </a:rPr>
                        <a:t> </a:t>
                      </a:r>
                      <a:r>
                        <a:rPr lang="en-US" sz="1000">
                          <a:effectLst/>
                        </a:rPr>
                        <a:t>cm</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20976043"/>
                  </a:ext>
                </a:extLst>
              </a:tr>
              <a:tr h="489124">
                <a:tc>
                  <a:txBody>
                    <a:bodyPr/>
                    <a:lstStyle/>
                    <a:p>
                      <a:pPr marL="64770">
                        <a:spcBef>
                          <a:spcPts val="495"/>
                        </a:spcBef>
                        <a:spcAft>
                          <a:spcPts val="0"/>
                        </a:spcAft>
                      </a:pPr>
                      <a:r>
                        <a:rPr lang="en-US" sz="1000">
                          <a:effectLst/>
                        </a:rPr>
                        <a:t>Au</a:t>
                      </a:r>
                      <a:r>
                        <a:rPr lang="en-US" sz="1000" spc="-5">
                          <a:effectLst/>
                        </a:rPr>
                        <a:t>s</a:t>
                      </a:r>
                      <a:r>
                        <a:rPr lang="en-US" sz="1000">
                          <a:effectLst/>
                        </a:rPr>
                        <a:t>tr</a:t>
                      </a:r>
                      <a:r>
                        <a:rPr lang="en-US" sz="1000" spc="5">
                          <a:effectLst/>
                        </a:rPr>
                        <a:t>a</a:t>
                      </a:r>
                      <a:r>
                        <a:rPr lang="en-US" sz="1000">
                          <a:effectLst/>
                        </a:rPr>
                        <a:t>lische</a:t>
                      </a:r>
                      <a:r>
                        <a:rPr lang="en-US" sz="1000" spc="-85">
                          <a:effectLst/>
                        </a:rPr>
                        <a:t> </a:t>
                      </a:r>
                      <a:r>
                        <a:rPr lang="en-US" sz="1000" spc="-5">
                          <a:effectLst/>
                        </a:rPr>
                        <a:t>v</a:t>
                      </a:r>
                      <a:r>
                        <a:rPr lang="en-US" sz="1000">
                          <a:effectLst/>
                        </a:rPr>
                        <a:t>in</a:t>
                      </a:r>
                      <a:r>
                        <a:rPr lang="en-US" sz="1000" spc="10">
                          <a:effectLst/>
                        </a:rPr>
                        <a:t>k</a:t>
                      </a:r>
                      <a:r>
                        <a:rPr lang="en-US" sz="1000" spc="-5">
                          <a:effectLst/>
                        </a:rPr>
                        <a:t>e</a:t>
                      </a:r>
                      <a:r>
                        <a:rPr lang="en-US" sz="1000">
                          <a:effectLst/>
                        </a:rPr>
                        <a:t>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42265">
                        <a:spcBef>
                          <a:spcPts val="495"/>
                        </a:spcBef>
                        <a:spcAft>
                          <a:spcPts val="0"/>
                        </a:spcAft>
                      </a:pPr>
                      <a:r>
                        <a:rPr lang="en-US" sz="1000" spc="-5">
                          <a:effectLst/>
                        </a:rPr>
                        <a:t>6</a:t>
                      </a:r>
                      <a:r>
                        <a:rPr lang="en-US" sz="1000">
                          <a:effectLst/>
                        </a:rPr>
                        <a:t>0</a:t>
                      </a:r>
                      <a:r>
                        <a:rPr lang="en-US" sz="1000" spc="-5">
                          <a:effectLst/>
                        </a:rPr>
                        <a:t>-</a:t>
                      </a:r>
                      <a:r>
                        <a:rPr lang="en-US" sz="1000">
                          <a:effectLst/>
                        </a:rPr>
                        <a:t>80</a:t>
                      </a:r>
                      <a:r>
                        <a:rPr lang="en-US" sz="1000" spc="-30">
                          <a:effectLst/>
                        </a:rPr>
                        <a:t> </a:t>
                      </a:r>
                      <a:r>
                        <a:rPr lang="en-US" sz="1000">
                          <a:effectLst/>
                        </a:rPr>
                        <a:t>cm</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06375">
                        <a:spcBef>
                          <a:spcPts val="495"/>
                        </a:spcBef>
                        <a:spcAft>
                          <a:spcPts val="0"/>
                        </a:spcAft>
                      </a:pPr>
                      <a:r>
                        <a:rPr lang="en-US" sz="1000" spc="-5">
                          <a:effectLst/>
                        </a:rPr>
                        <a:t>35-</a:t>
                      </a:r>
                      <a:r>
                        <a:rPr lang="en-US" sz="1000">
                          <a:effectLst/>
                        </a:rPr>
                        <a:t>40</a:t>
                      </a:r>
                      <a:r>
                        <a:rPr lang="en-US" sz="1000" spc="-30">
                          <a:effectLst/>
                        </a:rPr>
                        <a:t> </a:t>
                      </a:r>
                      <a:r>
                        <a:rPr lang="en-US" sz="1000">
                          <a:effectLst/>
                        </a:rPr>
                        <a:t>cm</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R="2540" algn="ctr">
                        <a:spcBef>
                          <a:spcPts val="495"/>
                        </a:spcBef>
                        <a:spcAft>
                          <a:spcPts val="0"/>
                        </a:spcAft>
                      </a:pPr>
                      <a:r>
                        <a:rPr lang="en-US" sz="1000">
                          <a:effectLst/>
                        </a:rPr>
                        <a:t>40</a:t>
                      </a:r>
                      <a:r>
                        <a:rPr lang="en-US" sz="1000" spc="-30">
                          <a:effectLst/>
                        </a:rPr>
                        <a:t> </a:t>
                      </a:r>
                      <a:r>
                        <a:rPr lang="en-US" sz="1000">
                          <a:effectLst/>
                        </a:rPr>
                        <a:t>cm</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57243469"/>
                  </a:ext>
                </a:extLst>
              </a:tr>
              <a:tr h="486368">
                <a:tc>
                  <a:txBody>
                    <a:bodyPr/>
                    <a:lstStyle/>
                    <a:p>
                      <a:pPr marL="64770">
                        <a:lnSpc>
                          <a:spcPts val="1210"/>
                        </a:lnSpc>
                        <a:spcBef>
                          <a:spcPts val="495"/>
                        </a:spcBef>
                        <a:spcAft>
                          <a:spcPts val="0"/>
                        </a:spcAft>
                      </a:pPr>
                      <a:r>
                        <a:rPr lang="en-US" sz="1000">
                          <a:effectLst/>
                        </a:rPr>
                        <a:t>gra</a:t>
                      </a:r>
                      <a:r>
                        <a:rPr lang="en-US" sz="1000" spc="-5">
                          <a:effectLst/>
                        </a:rPr>
                        <a:t>s</a:t>
                      </a:r>
                      <a:r>
                        <a:rPr lang="en-US" sz="1000">
                          <a:effectLst/>
                        </a:rPr>
                        <a:t>parkiet,</a:t>
                      </a:r>
                      <a:r>
                        <a:rPr lang="en-US" sz="1000" spc="-80">
                          <a:effectLst/>
                        </a:rPr>
                        <a:t> </a:t>
                      </a:r>
                      <a:r>
                        <a:rPr lang="en-US" sz="1000" spc="5">
                          <a:effectLst/>
                        </a:rPr>
                        <a:t>a</a:t>
                      </a:r>
                      <a:r>
                        <a:rPr lang="en-US" sz="1000">
                          <a:effectLst/>
                        </a:rPr>
                        <a:t>ga</a:t>
                      </a:r>
                      <a:r>
                        <a:rPr lang="en-US" sz="1000" spc="5">
                          <a:effectLst/>
                        </a:rPr>
                        <a:t>p</a:t>
                      </a:r>
                      <a:r>
                        <a:rPr lang="en-US" sz="1000">
                          <a:effectLst/>
                        </a:rPr>
                        <a:t>or</a:t>
                      </a:r>
                      <a:r>
                        <a:rPr lang="en-US" sz="1000" spc="5">
                          <a:effectLst/>
                        </a:rPr>
                        <a:t>n</a:t>
                      </a:r>
                      <a:r>
                        <a:rPr lang="en-US" sz="1000">
                          <a:effectLst/>
                        </a:rPr>
                        <a:t>id</a:t>
                      </a:r>
                      <a:r>
                        <a:rPr lang="en-US" sz="1000" spc="-5">
                          <a:effectLst/>
                        </a:rPr>
                        <a:t>e</a:t>
                      </a:r>
                      <a:r>
                        <a:rPr lang="en-US" sz="1000">
                          <a:effectLst/>
                        </a:rPr>
                        <a:t>n,</a:t>
                      </a:r>
                      <a:r>
                        <a:rPr lang="en-US" sz="1000" spc="-75">
                          <a:effectLst/>
                        </a:rPr>
                        <a:t> </a:t>
                      </a:r>
                      <a:r>
                        <a:rPr lang="en-US" sz="1000" spc="5">
                          <a:effectLst/>
                        </a:rPr>
                        <a:t>d</a:t>
                      </a:r>
                      <a:r>
                        <a:rPr lang="en-US" sz="1000">
                          <a:effectLst/>
                        </a:rPr>
                        <a:t>iama</a:t>
                      </a:r>
                      <a:r>
                        <a:rPr lang="en-US" sz="1000" spc="5">
                          <a:effectLst/>
                        </a:rPr>
                        <a:t>n</a:t>
                      </a:r>
                      <a:r>
                        <a:rPr lang="en-US" sz="1000">
                          <a:effectLst/>
                        </a:rPr>
                        <a:t>t</a:t>
                      </a:r>
                      <a:r>
                        <a:rPr lang="en-US" sz="1000" spc="5">
                          <a:effectLst/>
                        </a:rPr>
                        <a:t>d</a:t>
                      </a:r>
                      <a:r>
                        <a:rPr lang="en-US" sz="1000">
                          <a:effectLst/>
                        </a:rPr>
                        <a:t>uif</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09880">
                        <a:lnSpc>
                          <a:spcPts val="1210"/>
                        </a:lnSpc>
                        <a:spcBef>
                          <a:spcPts val="495"/>
                        </a:spcBef>
                        <a:spcAft>
                          <a:spcPts val="0"/>
                        </a:spcAft>
                      </a:pPr>
                      <a:r>
                        <a:rPr lang="en-US" sz="1000" spc="-5">
                          <a:effectLst/>
                        </a:rPr>
                        <a:t>8</a:t>
                      </a:r>
                      <a:r>
                        <a:rPr lang="en-US" sz="1000">
                          <a:effectLst/>
                        </a:rPr>
                        <a:t>0</a:t>
                      </a:r>
                      <a:r>
                        <a:rPr lang="en-US" sz="1000" spc="-5">
                          <a:effectLst/>
                        </a:rPr>
                        <a:t>-</a:t>
                      </a:r>
                      <a:r>
                        <a:rPr lang="en-US" sz="1000">
                          <a:effectLst/>
                        </a:rPr>
                        <a:t>1</a:t>
                      </a:r>
                      <a:r>
                        <a:rPr lang="en-US" sz="1000" spc="5">
                          <a:effectLst/>
                        </a:rPr>
                        <a:t>0</a:t>
                      </a:r>
                      <a:r>
                        <a:rPr lang="en-US" sz="1000">
                          <a:effectLst/>
                        </a:rPr>
                        <a:t>0</a:t>
                      </a:r>
                      <a:r>
                        <a:rPr lang="en-US" sz="1000" spc="-50">
                          <a:effectLst/>
                        </a:rPr>
                        <a:t> </a:t>
                      </a:r>
                      <a:r>
                        <a:rPr lang="en-US" sz="1000">
                          <a:effectLst/>
                        </a:rPr>
                        <a:t>cm</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90195">
                        <a:lnSpc>
                          <a:spcPts val="1210"/>
                        </a:lnSpc>
                        <a:spcBef>
                          <a:spcPts val="495"/>
                        </a:spcBef>
                        <a:spcAft>
                          <a:spcPts val="0"/>
                        </a:spcAft>
                      </a:pPr>
                      <a:r>
                        <a:rPr lang="en-US" sz="1000">
                          <a:effectLst/>
                        </a:rPr>
                        <a:t>40</a:t>
                      </a:r>
                      <a:r>
                        <a:rPr lang="en-US" sz="1000" spc="-30">
                          <a:effectLst/>
                        </a:rPr>
                        <a:t> </a:t>
                      </a:r>
                      <a:r>
                        <a:rPr lang="en-US" sz="1000">
                          <a:effectLst/>
                        </a:rPr>
                        <a:t>cm</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40360">
                        <a:lnSpc>
                          <a:spcPts val="1210"/>
                        </a:lnSpc>
                        <a:spcBef>
                          <a:spcPts val="495"/>
                        </a:spcBef>
                        <a:spcAft>
                          <a:spcPts val="0"/>
                        </a:spcAft>
                      </a:pPr>
                      <a:r>
                        <a:rPr lang="en-US" sz="1000" spc="-5">
                          <a:effectLst/>
                        </a:rPr>
                        <a:t>40-</a:t>
                      </a:r>
                      <a:r>
                        <a:rPr lang="en-US" sz="1000">
                          <a:effectLst/>
                        </a:rPr>
                        <a:t>50</a:t>
                      </a:r>
                      <a:r>
                        <a:rPr lang="en-US" sz="1000" spc="-30">
                          <a:effectLst/>
                        </a:rPr>
                        <a:t> </a:t>
                      </a:r>
                      <a:r>
                        <a:rPr lang="en-US" sz="1000">
                          <a:effectLst/>
                        </a:rPr>
                        <a:t>cm</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792006088"/>
                  </a:ext>
                </a:extLst>
              </a:tr>
              <a:tr h="489124">
                <a:tc>
                  <a:txBody>
                    <a:bodyPr/>
                    <a:lstStyle/>
                    <a:p>
                      <a:pPr>
                        <a:lnSpc>
                          <a:spcPts val="500"/>
                        </a:lnSpc>
                        <a:spcBef>
                          <a:spcPts val="5"/>
                        </a:spcBef>
                        <a:spcAft>
                          <a:spcPts val="0"/>
                        </a:spcAft>
                      </a:pPr>
                      <a:r>
                        <a:rPr lang="en-US" sz="500">
                          <a:effectLst/>
                        </a:rPr>
                        <a:t> </a:t>
                      </a:r>
                      <a:endParaRPr lang="nl-NL" sz="1100">
                        <a:effectLst/>
                      </a:endParaRPr>
                    </a:p>
                    <a:p>
                      <a:pPr marL="64770">
                        <a:lnSpc>
                          <a:spcPts val="1210"/>
                        </a:lnSpc>
                        <a:spcAft>
                          <a:spcPts val="0"/>
                        </a:spcAft>
                      </a:pPr>
                      <a:r>
                        <a:rPr lang="en-US" sz="1000">
                          <a:effectLst/>
                        </a:rPr>
                        <a:t>n</a:t>
                      </a:r>
                      <a:r>
                        <a:rPr lang="en-US" sz="1000" spc="-5">
                          <a:effectLst/>
                        </a:rPr>
                        <a:t>e</a:t>
                      </a:r>
                      <a:r>
                        <a:rPr lang="en-US" sz="1000">
                          <a:effectLst/>
                        </a:rPr>
                        <a:t>oph</a:t>
                      </a:r>
                      <a:r>
                        <a:rPr lang="en-US" sz="1000" spc="-5">
                          <a:effectLst/>
                        </a:rPr>
                        <a:t>em</a:t>
                      </a:r>
                      <a:r>
                        <a:rPr lang="en-US" sz="1000">
                          <a:effectLst/>
                        </a:rPr>
                        <a:t>a</a:t>
                      </a:r>
                      <a:r>
                        <a:rPr lang="en-US" sz="1000" spc="5">
                          <a:effectLst/>
                        </a:rPr>
                        <a:t>’</a:t>
                      </a:r>
                      <a:r>
                        <a:rPr lang="en-US" sz="1000">
                          <a:effectLst/>
                        </a:rPr>
                        <a:t>s</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ts val="500"/>
                        </a:lnSpc>
                        <a:spcBef>
                          <a:spcPts val="5"/>
                        </a:spcBef>
                        <a:spcAft>
                          <a:spcPts val="0"/>
                        </a:spcAft>
                      </a:pPr>
                      <a:r>
                        <a:rPr lang="en-US" sz="500">
                          <a:effectLst/>
                        </a:rPr>
                        <a:t> </a:t>
                      </a:r>
                      <a:endParaRPr lang="nl-NL" sz="1100">
                        <a:effectLst/>
                      </a:endParaRPr>
                    </a:p>
                    <a:p>
                      <a:pPr marL="278130">
                        <a:lnSpc>
                          <a:spcPts val="1210"/>
                        </a:lnSpc>
                        <a:spcAft>
                          <a:spcPts val="0"/>
                        </a:spcAft>
                      </a:pPr>
                      <a:r>
                        <a:rPr lang="en-US" sz="1000" spc="-5">
                          <a:effectLst/>
                        </a:rPr>
                        <a:t>10</a:t>
                      </a:r>
                      <a:r>
                        <a:rPr lang="en-US" sz="1000">
                          <a:effectLst/>
                        </a:rPr>
                        <a:t>0</a:t>
                      </a:r>
                      <a:r>
                        <a:rPr lang="en-US" sz="1000" spc="-5">
                          <a:effectLst/>
                        </a:rPr>
                        <a:t>-</a:t>
                      </a:r>
                      <a:r>
                        <a:rPr lang="en-US" sz="1000" spc="10">
                          <a:effectLst/>
                        </a:rPr>
                        <a:t>1</a:t>
                      </a:r>
                      <a:r>
                        <a:rPr lang="en-US" sz="1000">
                          <a:effectLst/>
                        </a:rPr>
                        <a:t>20</a:t>
                      </a:r>
                      <a:r>
                        <a:rPr lang="en-US" sz="1000" spc="-55">
                          <a:effectLst/>
                        </a:rPr>
                        <a:t> </a:t>
                      </a:r>
                      <a:r>
                        <a:rPr lang="en-US" sz="1000" spc="10">
                          <a:effectLst/>
                        </a:rPr>
                        <a:t>c</a:t>
                      </a:r>
                      <a:r>
                        <a:rPr lang="en-US" sz="1000">
                          <a:effectLst/>
                        </a:rPr>
                        <a:t>m</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ts val="500"/>
                        </a:lnSpc>
                        <a:spcBef>
                          <a:spcPts val="5"/>
                        </a:spcBef>
                        <a:spcAft>
                          <a:spcPts val="0"/>
                        </a:spcAft>
                      </a:pPr>
                      <a:r>
                        <a:rPr lang="en-US" sz="500">
                          <a:effectLst/>
                        </a:rPr>
                        <a:t> </a:t>
                      </a:r>
                      <a:endParaRPr lang="nl-NL" sz="1100">
                        <a:effectLst/>
                      </a:endParaRPr>
                    </a:p>
                    <a:p>
                      <a:pPr marL="290195">
                        <a:lnSpc>
                          <a:spcPts val="1210"/>
                        </a:lnSpc>
                        <a:spcAft>
                          <a:spcPts val="0"/>
                        </a:spcAft>
                      </a:pPr>
                      <a:r>
                        <a:rPr lang="en-US" sz="1000">
                          <a:effectLst/>
                        </a:rPr>
                        <a:t>40</a:t>
                      </a:r>
                      <a:r>
                        <a:rPr lang="en-US" sz="1000" spc="-30">
                          <a:effectLst/>
                        </a:rPr>
                        <a:t> </a:t>
                      </a:r>
                      <a:r>
                        <a:rPr lang="en-US" sz="1000">
                          <a:effectLst/>
                        </a:rPr>
                        <a:t>cm</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ts val="500"/>
                        </a:lnSpc>
                        <a:spcBef>
                          <a:spcPts val="5"/>
                        </a:spcBef>
                        <a:spcAft>
                          <a:spcPts val="0"/>
                        </a:spcAft>
                      </a:pPr>
                      <a:r>
                        <a:rPr lang="en-US" sz="500" dirty="0">
                          <a:effectLst/>
                        </a:rPr>
                        <a:t> </a:t>
                      </a:r>
                      <a:endParaRPr lang="nl-NL" sz="1100" dirty="0">
                        <a:effectLst/>
                      </a:endParaRPr>
                    </a:p>
                    <a:p>
                      <a:pPr marL="340360">
                        <a:lnSpc>
                          <a:spcPts val="1210"/>
                        </a:lnSpc>
                        <a:spcAft>
                          <a:spcPts val="0"/>
                        </a:spcAft>
                      </a:pPr>
                      <a:r>
                        <a:rPr lang="en-US" sz="1000" spc="-5" dirty="0">
                          <a:effectLst/>
                        </a:rPr>
                        <a:t>40-</a:t>
                      </a:r>
                      <a:r>
                        <a:rPr lang="en-US" sz="1000" dirty="0">
                          <a:effectLst/>
                        </a:rPr>
                        <a:t>50</a:t>
                      </a:r>
                      <a:r>
                        <a:rPr lang="en-US" sz="1000" spc="-30" dirty="0">
                          <a:effectLst/>
                        </a:rPr>
                        <a:t> </a:t>
                      </a:r>
                      <a:r>
                        <a:rPr lang="en-US" sz="1000" dirty="0">
                          <a:effectLst/>
                        </a:rPr>
                        <a:t>cm</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45968921"/>
                  </a:ext>
                </a:extLst>
              </a:tr>
            </a:tbl>
          </a:graphicData>
        </a:graphic>
      </p:graphicFrame>
    </p:spTree>
    <p:extLst>
      <p:ext uri="{BB962C8B-B14F-4D97-AF65-F5344CB8AC3E}">
        <p14:creationId xmlns:p14="http://schemas.microsoft.com/office/powerpoint/2010/main" val="3737511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5F869B-6ED7-46A5-A0A3-B942FCCF01A3}"/>
              </a:ext>
            </a:extLst>
          </p:cNvPr>
          <p:cNvSpPr>
            <a:spLocks noGrp="1"/>
          </p:cNvSpPr>
          <p:nvPr>
            <p:ph type="title"/>
          </p:nvPr>
        </p:nvSpPr>
        <p:spPr/>
        <p:txBody>
          <a:bodyPr/>
          <a:lstStyle/>
          <a:p>
            <a:r>
              <a:rPr lang="nl-NL" dirty="0"/>
              <a:t>Broedkooien</a:t>
            </a:r>
          </a:p>
        </p:txBody>
      </p:sp>
      <p:sp>
        <p:nvSpPr>
          <p:cNvPr id="3" name="Tijdelijke aanduiding voor inhoud 2">
            <a:extLst>
              <a:ext uri="{FF2B5EF4-FFF2-40B4-BE49-F238E27FC236}">
                <a16:creationId xmlns:a16="http://schemas.microsoft.com/office/drawing/2014/main" id="{15E31C0E-F8C7-4EE0-9079-26AD75B6F7C2}"/>
              </a:ext>
            </a:extLst>
          </p:cNvPr>
          <p:cNvSpPr>
            <a:spLocks noGrp="1"/>
          </p:cNvSpPr>
          <p:nvPr>
            <p:ph idx="1"/>
          </p:nvPr>
        </p:nvSpPr>
        <p:spPr/>
        <p:txBody>
          <a:bodyPr/>
          <a:lstStyle/>
          <a:p>
            <a:r>
              <a:rPr lang="en-US" dirty="0" err="1"/>
              <a:t>Er</a:t>
            </a:r>
            <a:r>
              <a:rPr lang="en-US" dirty="0"/>
              <a:t> </a:t>
            </a:r>
            <a:r>
              <a:rPr lang="en-US" dirty="0" err="1"/>
              <a:t>zijn</a:t>
            </a:r>
            <a:r>
              <a:rPr lang="en-US" dirty="0"/>
              <a:t> </a:t>
            </a:r>
            <a:r>
              <a:rPr lang="en-US" dirty="0" err="1"/>
              <a:t>vogelsoorten</a:t>
            </a:r>
            <a:r>
              <a:rPr lang="en-US" dirty="0"/>
              <a:t> die </a:t>
            </a:r>
            <a:r>
              <a:rPr lang="en-US" dirty="0" err="1"/>
              <a:t>zich</a:t>
            </a:r>
            <a:r>
              <a:rPr lang="en-US" dirty="0"/>
              <a:t> nooit </a:t>
            </a:r>
            <a:r>
              <a:rPr lang="en-US" dirty="0" err="1"/>
              <a:t>zullen</a:t>
            </a:r>
            <a:r>
              <a:rPr lang="en-US" dirty="0"/>
              <a:t> </a:t>
            </a:r>
            <a:r>
              <a:rPr lang="en-US" dirty="0" err="1"/>
              <a:t>lenen</a:t>
            </a:r>
            <a:r>
              <a:rPr lang="en-US" dirty="0"/>
              <a:t> </a:t>
            </a:r>
            <a:r>
              <a:rPr lang="en-US" dirty="0" err="1"/>
              <a:t>voor</a:t>
            </a:r>
            <a:r>
              <a:rPr lang="en-US" dirty="0"/>
              <a:t> het </a:t>
            </a:r>
            <a:r>
              <a:rPr lang="en-US" dirty="0" err="1"/>
              <a:t>houden</a:t>
            </a:r>
            <a:r>
              <a:rPr lang="en-US" dirty="0"/>
              <a:t> in </a:t>
            </a:r>
            <a:r>
              <a:rPr lang="en-US" dirty="0" err="1"/>
              <a:t>broedkooien</a:t>
            </a:r>
            <a:r>
              <a:rPr lang="en-US" dirty="0"/>
              <a:t>. We </a:t>
            </a:r>
            <a:r>
              <a:rPr lang="en-US" dirty="0" err="1"/>
              <a:t>denken</a:t>
            </a:r>
            <a:r>
              <a:rPr lang="en-US" dirty="0"/>
              <a:t> </a:t>
            </a:r>
            <a:r>
              <a:rPr lang="en-US" dirty="0" err="1"/>
              <a:t>hierbij</a:t>
            </a:r>
            <a:r>
              <a:rPr lang="en-US" dirty="0"/>
              <a:t> </a:t>
            </a:r>
            <a:r>
              <a:rPr lang="en-US" dirty="0" err="1"/>
              <a:t>aan</a:t>
            </a:r>
            <a:r>
              <a:rPr lang="en-US" dirty="0"/>
              <a:t> de </a:t>
            </a:r>
            <a:r>
              <a:rPr lang="en-US" dirty="0" err="1"/>
              <a:t>grotere</a:t>
            </a:r>
            <a:r>
              <a:rPr lang="en-US" dirty="0"/>
              <a:t> </a:t>
            </a:r>
            <a:r>
              <a:rPr lang="en-US" dirty="0" err="1"/>
              <a:t>parkietachtigen</a:t>
            </a:r>
            <a:r>
              <a:rPr lang="en-US" dirty="0"/>
              <a:t> </a:t>
            </a:r>
            <a:r>
              <a:rPr lang="en-US" dirty="0" err="1"/>
              <a:t>en</a:t>
            </a:r>
            <a:r>
              <a:rPr lang="en-US" dirty="0"/>
              <a:t> </a:t>
            </a:r>
            <a:r>
              <a:rPr lang="en-US" dirty="0" err="1"/>
              <a:t>papegaaien</a:t>
            </a:r>
            <a:r>
              <a:rPr lang="en-US" dirty="0"/>
              <a:t>. </a:t>
            </a:r>
            <a:r>
              <a:rPr lang="en-US" dirty="0" err="1"/>
              <a:t>Deze</a:t>
            </a:r>
            <a:r>
              <a:rPr lang="en-US" dirty="0"/>
              <a:t> </a:t>
            </a:r>
            <a:r>
              <a:rPr lang="en-US" dirty="0" err="1"/>
              <a:t>zijn</a:t>
            </a:r>
            <a:r>
              <a:rPr lang="en-US" dirty="0"/>
              <a:t> </a:t>
            </a:r>
            <a:r>
              <a:rPr lang="en-US" dirty="0" err="1"/>
              <a:t>alleen</a:t>
            </a:r>
            <a:r>
              <a:rPr lang="en-US" dirty="0"/>
              <a:t> </a:t>
            </a:r>
            <a:r>
              <a:rPr lang="en-US" dirty="0" err="1"/>
              <a:t>geschikt</a:t>
            </a:r>
            <a:r>
              <a:rPr lang="en-US" dirty="0"/>
              <a:t> </a:t>
            </a:r>
            <a:r>
              <a:rPr lang="en-US" dirty="0" err="1"/>
              <a:t>voor</a:t>
            </a:r>
            <a:r>
              <a:rPr lang="en-US" dirty="0"/>
              <a:t> </a:t>
            </a:r>
            <a:r>
              <a:rPr lang="en-US" dirty="0" err="1"/>
              <a:t>volières</a:t>
            </a:r>
            <a:r>
              <a:rPr lang="en-US" dirty="0"/>
              <a:t>, </a:t>
            </a:r>
            <a:r>
              <a:rPr lang="en-US" dirty="0" err="1"/>
              <a:t>waarbij</a:t>
            </a:r>
            <a:r>
              <a:rPr lang="en-US" dirty="0"/>
              <a:t> de </a:t>
            </a:r>
            <a:r>
              <a:rPr lang="en-US" dirty="0" err="1"/>
              <a:t>meeste</a:t>
            </a:r>
            <a:r>
              <a:rPr lang="en-US" dirty="0"/>
              <a:t> </a:t>
            </a:r>
            <a:r>
              <a:rPr lang="en-US" dirty="0" err="1"/>
              <a:t>Australische</a:t>
            </a:r>
            <a:r>
              <a:rPr lang="en-US" dirty="0"/>
              <a:t> </a:t>
            </a:r>
            <a:r>
              <a:rPr lang="en-US" dirty="0" err="1"/>
              <a:t>parkieten</a:t>
            </a:r>
            <a:r>
              <a:rPr lang="en-US" dirty="0"/>
              <a:t> </a:t>
            </a:r>
            <a:r>
              <a:rPr lang="en-US" dirty="0" err="1"/>
              <a:t>en</a:t>
            </a:r>
            <a:r>
              <a:rPr lang="en-US" dirty="0"/>
              <a:t> </a:t>
            </a:r>
            <a:r>
              <a:rPr lang="en-US" dirty="0" err="1"/>
              <a:t>kaketoes</a:t>
            </a:r>
            <a:r>
              <a:rPr lang="en-US" dirty="0"/>
              <a:t> </a:t>
            </a:r>
            <a:r>
              <a:rPr lang="en-US" dirty="0" err="1"/>
              <a:t>echte</a:t>
            </a:r>
            <a:r>
              <a:rPr lang="en-US" dirty="0"/>
              <a:t> </a:t>
            </a:r>
            <a:r>
              <a:rPr lang="en-US" dirty="0" err="1"/>
              <a:t>vliegvogels</a:t>
            </a:r>
            <a:r>
              <a:rPr lang="en-US" dirty="0"/>
              <a:t> </a:t>
            </a:r>
            <a:r>
              <a:rPr lang="en-US" dirty="0" err="1"/>
              <a:t>zijn</a:t>
            </a:r>
            <a:r>
              <a:rPr lang="en-US" dirty="0"/>
              <a:t>, die </a:t>
            </a:r>
            <a:r>
              <a:rPr lang="en-US" dirty="0" err="1"/>
              <a:t>lange</a:t>
            </a:r>
            <a:r>
              <a:rPr lang="en-US" dirty="0"/>
              <a:t> </a:t>
            </a:r>
            <a:r>
              <a:rPr lang="en-US" dirty="0" err="1"/>
              <a:t>volières</a:t>
            </a:r>
            <a:r>
              <a:rPr lang="en-US" dirty="0"/>
              <a:t> (3 tot 6 meter) </a:t>
            </a:r>
            <a:r>
              <a:rPr lang="en-US" dirty="0" err="1"/>
              <a:t>nodig</a:t>
            </a:r>
            <a:r>
              <a:rPr lang="en-US" dirty="0"/>
              <a:t> </a:t>
            </a:r>
            <a:r>
              <a:rPr lang="en-US" dirty="0" err="1"/>
              <a:t>hebben</a:t>
            </a:r>
            <a:r>
              <a:rPr lang="en-US" dirty="0"/>
              <a:t>. </a:t>
            </a:r>
            <a:r>
              <a:rPr lang="en-US" dirty="0" err="1"/>
              <a:t>Wanneer</a:t>
            </a:r>
            <a:r>
              <a:rPr lang="en-US" dirty="0"/>
              <a:t> ze </a:t>
            </a:r>
            <a:r>
              <a:rPr lang="en-US" dirty="0" err="1"/>
              <a:t>deze</a:t>
            </a:r>
            <a:r>
              <a:rPr lang="en-US" dirty="0"/>
              <a:t> </a:t>
            </a:r>
            <a:r>
              <a:rPr lang="en-US" dirty="0" err="1"/>
              <a:t>vlieglengte</a:t>
            </a:r>
            <a:r>
              <a:rPr lang="en-US" dirty="0"/>
              <a:t> </a:t>
            </a:r>
            <a:r>
              <a:rPr lang="en-US" dirty="0" err="1"/>
              <a:t>niet</a:t>
            </a:r>
            <a:r>
              <a:rPr lang="en-US" dirty="0"/>
              <a:t> </a:t>
            </a:r>
            <a:r>
              <a:rPr lang="en-US" dirty="0" err="1"/>
              <a:t>hebben</a:t>
            </a:r>
            <a:r>
              <a:rPr lang="en-US" dirty="0"/>
              <a:t> </a:t>
            </a:r>
            <a:r>
              <a:rPr lang="en-US" dirty="0" err="1"/>
              <a:t>zullen</a:t>
            </a:r>
            <a:r>
              <a:rPr lang="en-US" dirty="0"/>
              <a:t> ze </a:t>
            </a:r>
            <a:r>
              <a:rPr lang="en-US" dirty="0" err="1"/>
              <a:t>snel</a:t>
            </a:r>
            <a:r>
              <a:rPr lang="en-US" dirty="0"/>
              <a:t> </a:t>
            </a:r>
            <a:r>
              <a:rPr lang="en-US" dirty="0" err="1"/>
              <a:t>vervetten</a:t>
            </a:r>
            <a:r>
              <a:rPr lang="en-US" dirty="0"/>
              <a:t> </a:t>
            </a:r>
            <a:r>
              <a:rPr lang="en-US" dirty="0" err="1"/>
              <a:t>en</a:t>
            </a:r>
            <a:r>
              <a:rPr lang="en-US" dirty="0"/>
              <a:t> </a:t>
            </a:r>
            <a:r>
              <a:rPr lang="en-US" dirty="0" err="1"/>
              <a:t>hierdoor</a:t>
            </a:r>
            <a:r>
              <a:rPr lang="en-US" dirty="0"/>
              <a:t> </a:t>
            </a:r>
            <a:r>
              <a:rPr lang="en-US" dirty="0" err="1"/>
              <a:t>gaan</a:t>
            </a:r>
            <a:r>
              <a:rPr lang="en-US" dirty="0"/>
              <a:t> de </a:t>
            </a:r>
            <a:r>
              <a:rPr lang="en-US" dirty="0" err="1"/>
              <a:t>kweekresultaten</a:t>
            </a:r>
            <a:r>
              <a:rPr lang="en-US" dirty="0"/>
              <a:t> </a:t>
            </a:r>
            <a:r>
              <a:rPr lang="en-US" dirty="0" err="1"/>
              <a:t>achteruit</a:t>
            </a:r>
            <a:r>
              <a:rPr lang="en-US" dirty="0"/>
              <a:t>.</a:t>
            </a:r>
          </a:p>
          <a:p>
            <a:r>
              <a:rPr lang="en-US" dirty="0"/>
              <a:t>Ook </a:t>
            </a:r>
            <a:r>
              <a:rPr lang="en-US" dirty="0" err="1"/>
              <a:t>veel</a:t>
            </a:r>
            <a:r>
              <a:rPr lang="en-US" dirty="0"/>
              <a:t> </a:t>
            </a:r>
            <a:r>
              <a:rPr lang="en-US" dirty="0" err="1"/>
              <a:t>vruchten</a:t>
            </a:r>
            <a:r>
              <a:rPr lang="en-US" dirty="0"/>
              <a:t>- </a:t>
            </a:r>
            <a:r>
              <a:rPr lang="en-US" dirty="0" err="1"/>
              <a:t>en</a:t>
            </a:r>
            <a:r>
              <a:rPr lang="en-US" dirty="0"/>
              <a:t> </a:t>
            </a:r>
            <a:r>
              <a:rPr lang="en-US" dirty="0" err="1"/>
              <a:t>insecteneters</a:t>
            </a:r>
            <a:r>
              <a:rPr lang="en-US" dirty="0"/>
              <a:t> </a:t>
            </a:r>
            <a:r>
              <a:rPr lang="en-US" dirty="0" err="1"/>
              <a:t>hebben</a:t>
            </a:r>
            <a:r>
              <a:rPr lang="en-US" dirty="0"/>
              <a:t> </a:t>
            </a:r>
            <a:r>
              <a:rPr lang="en-US" dirty="0" err="1"/>
              <a:t>een</a:t>
            </a:r>
            <a:r>
              <a:rPr lang="en-US" dirty="0"/>
              <a:t> </a:t>
            </a:r>
            <a:r>
              <a:rPr lang="en-US" dirty="0" err="1"/>
              <a:t>volière</a:t>
            </a:r>
            <a:r>
              <a:rPr lang="en-US" dirty="0"/>
              <a:t> </a:t>
            </a:r>
            <a:r>
              <a:rPr lang="en-US" dirty="0" err="1"/>
              <a:t>nodig</a:t>
            </a:r>
            <a:r>
              <a:rPr lang="en-US" dirty="0"/>
              <a:t> om tot </a:t>
            </a:r>
            <a:r>
              <a:rPr lang="en-US" dirty="0" err="1"/>
              <a:t>broedresultaten</a:t>
            </a:r>
            <a:r>
              <a:rPr lang="en-US" dirty="0"/>
              <a:t> </a:t>
            </a:r>
            <a:r>
              <a:rPr lang="en-US" dirty="0" err="1"/>
              <a:t>te</a:t>
            </a:r>
            <a:r>
              <a:rPr lang="en-US" dirty="0"/>
              <a:t> </a:t>
            </a:r>
            <a:r>
              <a:rPr lang="en-US" dirty="0" err="1"/>
              <a:t>komen</a:t>
            </a:r>
            <a:r>
              <a:rPr lang="en-US" dirty="0"/>
              <a:t>. </a:t>
            </a:r>
            <a:r>
              <a:rPr lang="en-US" dirty="0" err="1"/>
              <a:t>Veel</a:t>
            </a:r>
            <a:r>
              <a:rPr lang="en-US" dirty="0"/>
              <a:t> van </a:t>
            </a:r>
            <a:r>
              <a:rPr lang="en-US" dirty="0" err="1"/>
              <a:t>deze</a:t>
            </a:r>
            <a:r>
              <a:rPr lang="en-US" dirty="0"/>
              <a:t> </a:t>
            </a:r>
            <a:r>
              <a:rPr lang="en-US" dirty="0" err="1"/>
              <a:t>vogel</a:t>
            </a:r>
            <a:r>
              <a:rPr lang="en-US" dirty="0"/>
              <a:t> </a:t>
            </a:r>
            <a:r>
              <a:rPr lang="en-US" dirty="0" err="1"/>
              <a:t>hebben</a:t>
            </a:r>
            <a:r>
              <a:rPr lang="en-US" dirty="0"/>
              <a:t> </a:t>
            </a:r>
            <a:r>
              <a:rPr lang="en-US" dirty="0" err="1"/>
              <a:t>een</a:t>
            </a:r>
            <a:r>
              <a:rPr lang="en-US" dirty="0"/>
              <a:t> </a:t>
            </a:r>
            <a:r>
              <a:rPr lang="en-US" dirty="0" err="1"/>
              <a:t>levendig</a:t>
            </a:r>
            <a:r>
              <a:rPr lang="en-US" dirty="0"/>
              <a:t> </a:t>
            </a:r>
            <a:r>
              <a:rPr lang="en-US" dirty="0" err="1"/>
              <a:t>en</a:t>
            </a:r>
            <a:r>
              <a:rPr lang="en-US" dirty="0"/>
              <a:t> </a:t>
            </a:r>
            <a:r>
              <a:rPr lang="en-US" dirty="0" err="1"/>
              <a:t>soms</a:t>
            </a:r>
            <a:r>
              <a:rPr lang="en-US" dirty="0"/>
              <a:t> </a:t>
            </a:r>
            <a:r>
              <a:rPr lang="en-US" dirty="0" err="1"/>
              <a:t>onrustig</a:t>
            </a:r>
            <a:r>
              <a:rPr lang="en-US" dirty="0"/>
              <a:t> </a:t>
            </a:r>
            <a:r>
              <a:rPr lang="en-US" dirty="0" err="1"/>
              <a:t>karakter</a:t>
            </a:r>
            <a:r>
              <a:rPr lang="en-US" dirty="0"/>
              <a:t> </a:t>
            </a:r>
            <a:r>
              <a:rPr lang="en-US" dirty="0" err="1"/>
              <a:t>en</a:t>
            </a:r>
            <a:r>
              <a:rPr lang="en-US" dirty="0"/>
              <a:t> </a:t>
            </a:r>
            <a:r>
              <a:rPr lang="en-US" dirty="0" err="1"/>
              <a:t>zullen</a:t>
            </a:r>
            <a:r>
              <a:rPr lang="en-US" dirty="0"/>
              <a:t> in </a:t>
            </a:r>
            <a:r>
              <a:rPr lang="en-US" dirty="0" err="1"/>
              <a:t>een</a:t>
            </a:r>
            <a:r>
              <a:rPr lang="en-US" dirty="0"/>
              <a:t> </a:t>
            </a:r>
            <a:r>
              <a:rPr lang="en-US" dirty="0" err="1"/>
              <a:t>broedkooi</a:t>
            </a:r>
            <a:r>
              <a:rPr lang="en-US" dirty="0"/>
              <a:t> </a:t>
            </a:r>
            <a:r>
              <a:rPr lang="en-US" dirty="0" err="1"/>
              <a:t>niet</a:t>
            </a:r>
            <a:r>
              <a:rPr lang="en-US" dirty="0"/>
              <a:t> de rust </a:t>
            </a:r>
            <a:r>
              <a:rPr lang="en-US" dirty="0" err="1"/>
              <a:t>vinden</a:t>
            </a:r>
            <a:r>
              <a:rPr lang="en-US" dirty="0"/>
              <a:t> die ze </a:t>
            </a:r>
            <a:r>
              <a:rPr lang="en-US" dirty="0" err="1"/>
              <a:t>nodig</a:t>
            </a:r>
            <a:r>
              <a:rPr lang="en-US" dirty="0"/>
              <a:t> </a:t>
            </a:r>
            <a:r>
              <a:rPr lang="en-US" dirty="0" err="1"/>
              <a:t>hebben</a:t>
            </a:r>
            <a:r>
              <a:rPr lang="en-US" dirty="0"/>
              <a:t> om tot </a:t>
            </a:r>
            <a:r>
              <a:rPr lang="en-US" dirty="0" err="1"/>
              <a:t>broedresultaten</a:t>
            </a:r>
            <a:r>
              <a:rPr lang="en-US" dirty="0"/>
              <a:t> </a:t>
            </a:r>
            <a:r>
              <a:rPr lang="en-US" dirty="0" err="1"/>
              <a:t>te</a:t>
            </a:r>
            <a:r>
              <a:rPr lang="en-US" dirty="0"/>
              <a:t> </a:t>
            </a:r>
            <a:r>
              <a:rPr lang="en-US" dirty="0" err="1"/>
              <a:t>komen</a:t>
            </a:r>
            <a:r>
              <a:rPr lang="en-US" dirty="0"/>
              <a:t>.</a:t>
            </a:r>
            <a:endParaRPr lang="nl-NL" dirty="0"/>
          </a:p>
          <a:p>
            <a:endParaRPr lang="nl-NL" dirty="0"/>
          </a:p>
        </p:txBody>
      </p:sp>
    </p:spTree>
    <p:extLst>
      <p:ext uri="{BB962C8B-B14F-4D97-AF65-F5344CB8AC3E}">
        <p14:creationId xmlns:p14="http://schemas.microsoft.com/office/powerpoint/2010/main" val="997704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8E2DE6-E5BC-4F81-B7AE-BC90E55ECBE7}"/>
              </a:ext>
            </a:extLst>
          </p:cNvPr>
          <p:cNvSpPr>
            <a:spLocks noGrp="1"/>
          </p:cNvSpPr>
          <p:nvPr>
            <p:ph type="title"/>
          </p:nvPr>
        </p:nvSpPr>
        <p:spPr/>
        <p:txBody>
          <a:bodyPr/>
          <a:lstStyle/>
          <a:p>
            <a:r>
              <a:rPr lang="nl-NL" dirty="0"/>
              <a:t>Voorbeeld van een volière </a:t>
            </a:r>
          </a:p>
        </p:txBody>
      </p:sp>
      <p:pic>
        <p:nvPicPr>
          <p:cNvPr id="4098" name="Picture 2" descr="2 Delige zwart voliere met sluis 2 bij 5 (Zwart) - talenruinerwold">
            <a:extLst>
              <a:ext uri="{FF2B5EF4-FFF2-40B4-BE49-F238E27FC236}">
                <a16:creationId xmlns:a16="http://schemas.microsoft.com/office/drawing/2014/main" id="{2C8088F7-3036-496A-B328-32138A8542B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85925" y="2237172"/>
            <a:ext cx="4320467" cy="3240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4154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8D5132-5725-4AEB-A2CE-07597D0C5770}"/>
              </a:ext>
            </a:extLst>
          </p:cNvPr>
          <p:cNvSpPr>
            <a:spLocks noGrp="1"/>
          </p:cNvSpPr>
          <p:nvPr>
            <p:ph type="title"/>
          </p:nvPr>
        </p:nvSpPr>
        <p:spPr/>
        <p:txBody>
          <a:bodyPr/>
          <a:lstStyle/>
          <a:p>
            <a:r>
              <a:rPr lang="nl-NL" dirty="0"/>
              <a:t>Volière</a:t>
            </a:r>
          </a:p>
        </p:txBody>
      </p:sp>
      <p:sp>
        <p:nvSpPr>
          <p:cNvPr id="3" name="Tijdelijke aanduiding voor inhoud 2">
            <a:extLst>
              <a:ext uri="{FF2B5EF4-FFF2-40B4-BE49-F238E27FC236}">
                <a16:creationId xmlns:a16="http://schemas.microsoft.com/office/drawing/2014/main" id="{4EFE903C-9B85-48B7-AF7B-2D67A2D23031}"/>
              </a:ext>
            </a:extLst>
          </p:cNvPr>
          <p:cNvSpPr>
            <a:spLocks noGrp="1"/>
          </p:cNvSpPr>
          <p:nvPr>
            <p:ph idx="1"/>
          </p:nvPr>
        </p:nvSpPr>
        <p:spPr>
          <a:xfrm>
            <a:off x="677334" y="1526959"/>
            <a:ext cx="8596668" cy="4514403"/>
          </a:xfrm>
        </p:spPr>
        <p:txBody>
          <a:bodyPr>
            <a:normAutofit lnSpcReduction="10000"/>
          </a:bodyPr>
          <a:lstStyle/>
          <a:p>
            <a:r>
              <a:rPr lang="nl-NL" dirty="0"/>
              <a:t>Bij volières kunnen we te maken hebben met speciale kweekvolières, maar ook met gezelschapsvolières</a:t>
            </a:r>
          </a:p>
          <a:p>
            <a:r>
              <a:rPr lang="nl-NL" dirty="0"/>
              <a:t>Als een volière buiten staat is er nog de keuzemogelijkheid om deze met of zonder nachtverblijf in te richten</a:t>
            </a:r>
          </a:p>
          <a:p>
            <a:r>
              <a:rPr lang="en-US" dirty="0" err="1"/>
              <a:t>Een</a:t>
            </a:r>
            <a:r>
              <a:rPr lang="en-US" dirty="0"/>
              <a:t> </a:t>
            </a:r>
            <a:r>
              <a:rPr lang="en-US" dirty="0" err="1"/>
              <a:t>aantal</a:t>
            </a:r>
            <a:r>
              <a:rPr lang="en-US" dirty="0"/>
              <a:t> </a:t>
            </a:r>
            <a:r>
              <a:rPr lang="en-US" dirty="0" err="1"/>
              <a:t>voordelen</a:t>
            </a:r>
            <a:r>
              <a:rPr lang="en-US" dirty="0"/>
              <a:t> van </a:t>
            </a:r>
            <a:r>
              <a:rPr lang="en-US" dirty="0" err="1"/>
              <a:t>een</a:t>
            </a:r>
            <a:r>
              <a:rPr lang="en-US" dirty="0"/>
              <a:t> </a:t>
            </a:r>
            <a:r>
              <a:rPr lang="en-US" dirty="0" err="1"/>
              <a:t>goed</a:t>
            </a:r>
            <a:r>
              <a:rPr lang="en-US" dirty="0"/>
              <a:t> </a:t>
            </a:r>
            <a:r>
              <a:rPr lang="en-US" dirty="0" err="1"/>
              <a:t>nachtverblijf</a:t>
            </a:r>
            <a:r>
              <a:rPr lang="en-US" dirty="0"/>
              <a:t> </a:t>
            </a:r>
            <a:r>
              <a:rPr lang="en-US" dirty="0" err="1"/>
              <a:t>zijn</a:t>
            </a:r>
            <a:r>
              <a:rPr lang="en-US" dirty="0"/>
              <a:t>:</a:t>
            </a:r>
          </a:p>
          <a:p>
            <a:pPr lvl="1"/>
            <a:r>
              <a:rPr lang="en-US" dirty="0" err="1"/>
              <a:t>een</a:t>
            </a:r>
            <a:r>
              <a:rPr lang="en-US" dirty="0"/>
              <a:t> </a:t>
            </a:r>
            <a:r>
              <a:rPr lang="en-US" dirty="0" err="1"/>
              <a:t>droge</a:t>
            </a:r>
            <a:r>
              <a:rPr lang="en-US" dirty="0"/>
              <a:t> </a:t>
            </a:r>
            <a:r>
              <a:rPr lang="en-US" dirty="0" err="1"/>
              <a:t>voerplaats</a:t>
            </a:r>
            <a:r>
              <a:rPr lang="en-US" dirty="0"/>
              <a:t>;</a:t>
            </a:r>
            <a:endParaRPr lang="nl-NL" dirty="0"/>
          </a:p>
          <a:p>
            <a:pPr lvl="1"/>
            <a:r>
              <a:rPr lang="nl-NL" dirty="0"/>
              <a:t>een rustige plaats om te broeden;</a:t>
            </a:r>
          </a:p>
          <a:p>
            <a:pPr lvl="1"/>
            <a:r>
              <a:rPr lang="en-US" dirty="0" err="1"/>
              <a:t>een</a:t>
            </a:r>
            <a:r>
              <a:rPr lang="en-US" dirty="0"/>
              <a:t> </a:t>
            </a:r>
            <a:r>
              <a:rPr lang="en-US" dirty="0" err="1"/>
              <a:t>droge</a:t>
            </a:r>
            <a:r>
              <a:rPr lang="en-US" dirty="0"/>
              <a:t>, </a:t>
            </a:r>
            <a:r>
              <a:rPr lang="en-US" dirty="0" err="1"/>
              <a:t>tochtvrije</a:t>
            </a:r>
            <a:r>
              <a:rPr lang="en-US" dirty="0"/>
              <a:t> </a:t>
            </a:r>
            <a:r>
              <a:rPr lang="en-US" dirty="0" err="1"/>
              <a:t>slaapplaats</a:t>
            </a:r>
            <a:r>
              <a:rPr lang="en-US" dirty="0"/>
              <a:t>;</a:t>
            </a:r>
            <a:endParaRPr lang="nl-NL" dirty="0"/>
          </a:p>
          <a:p>
            <a:pPr lvl="1"/>
            <a:r>
              <a:rPr lang="nl-NL" dirty="0"/>
              <a:t>beschutting voor koude in de winter;</a:t>
            </a:r>
          </a:p>
          <a:p>
            <a:pPr lvl="1"/>
            <a:r>
              <a:rPr lang="nl-NL" dirty="0"/>
              <a:t>opsluitmogelijkheid bij schoonmaakwerk in buitenvolière ;</a:t>
            </a:r>
          </a:p>
          <a:p>
            <a:pPr lvl="1"/>
            <a:r>
              <a:rPr lang="nl-NL" dirty="0"/>
              <a:t>bij opsluiting 's nachts geen problemen met katten en andere roofdieren;</a:t>
            </a:r>
          </a:p>
          <a:p>
            <a:pPr lvl="1"/>
            <a:r>
              <a:rPr lang="nl-NL" dirty="0"/>
              <a:t>bij zwaar beplante buitenvolières een mogelijkheid om de vogels gemakkelijker te vangen.</a:t>
            </a:r>
          </a:p>
          <a:p>
            <a:pPr lvl="1"/>
            <a:endParaRPr lang="nl-NL" dirty="0"/>
          </a:p>
        </p:txBody>
      </p:sp>
    </p:spTree>
    <p:extLst>
      <p:ext uri="{BB962C8B-B14F-4D97-AF65-F5344CB8AC3E}">
        <p14:creationId xmlns:p14="http://schemas.microsoft.com/office/powerpoint/2010/main" val="3104056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680D68-4597-474C-B7D7-DD1AB80A3084}"/>
              </a:ext>
            </a:extLst>
          </p:cNvPr>
          <p:cNvSpPr>
            <a:spLocks noGrp="1"/>
          </p:cNvSpPr>
          <p:nvPr>
            <p:ph type="title"/>
          </p:nvPr>
        </p:nvSpPr>
        <p:spPr/>
        <p:txBody>
          <a:bodyPr/>
          <a:lstStyle/>
          <a:p>
            <a:r>
              <a:rPr lang="nl-NL" dirty="0"/>
              <a:t>Volière nachtverblijf</a:t>
            </a:r>
          </a:p>
        </p:txBody>
      </p:sp>
      <p:sp>
        <p:nvSpPr>
          <p:cNvPr id="3" name="Tijdelijke aanduiding voor inhoud 2">
            <a:extLst>
              <a:ext uri="{FF2B5EF4-FFF2-40B4-BE49-F238E27FC236}">
                <a16:creationId xmlns:a16="http://schemas.microsoft.com/office/drawing/2014/main" id="{2C608F22-679D-4299-9A21-FBA848C2E278}"/>
              </a:ext>
            </a:extLst>
          </p:cNvPr>
          <p:cNvSpPr>
            <a:spLocks noGrp="1"/>
          </p:cNvSpPr>
          <p:nvPr>
            <p:ph idx="1"/>
          </p:nvPr>
        </p:nvSpPr>
        <p:spPr/>
        <p:txBody>
          <a:bodyPr/>
          <a:lstStyle/>
          <a:p>
            <a:r>
              <a:rPr lang="nl-NL" dirty="0"/>
              <a:t>Allereerst zullen we het voor de vogels aantrekkelijk moeten maken om in dit nachtverblijf te vertoeven dus dat kun je doen door het nachthok te verlichten of van lichte materialen te maken</a:t>
            </a:r>
          </a:p>
          <a:p>
            <a:r>
              <a:rPr lang="nl-NL" dirty="0"/>
              <a:t>een rustige slaapplaats in het nachtverblijf</a:t>
            </a:r>
          </a:p>
          <a:p>
            <a:r>
              <a:rPr lang="nl-NL" dirty="0"/>
              <a:t>oppervlakte van het nachtverblijf 20 tot 25 % van de oppervlakte van de buitenvolière</a:t>
            </a:r>
          </a:p>
          <a:p>
            <a:r>
              <a:rPr lang="nl-NL" dirty="0"/>
              <a:t>De zitgelegenheden moeten hoog in het </a:t>
            </a:r>
            <a:r>
              <a:rPr lang="nl-NL" dirty="0" err="1"/>
              <a:t>binnenhok</a:t>
            </a:r>
            <a:r>
              <a:rPr lang="nl-NL" dirty="0"/>
              <a:t> geplaatst worden</a:t>
            </a:r>
          </a:p>
          <a:p>
            <a:r>
              <a:rPr lang="nl-NL" dirty="0"/>
              <a:t>Het verwarmen van het nachtverblijf in zowel afhankelijk van de te houden soorten </a:t>
            </a:r>
          </a:p>
          <a:p>
            <a:r>
              <a:rPr lang="nl-NL" dirty="0"/>
              <a:t>De buitenvlucht is het eigenlijke vlieggedeelte van de volière</a:t>
            </a:r>
          </a:p>
        </p:txBody>
      </p:sp>
    </p:spTree>
    <p:extLst>
      <p:ext uri="{BB962C8B-B14F-4D97-AF65-F5344CB8AC3E}">
        <p14:creationId xmlns:p14="http://schemas.microsoft.com/office/powerpoint/2010/main" val="5924796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765F31-850F-4FCB-901C-6159EE0BBA79}"/>
              </a:ext>
            </a:extLst>
          </p:cNvPr>
          <p:cNvSpPr>
            <a:spLocks noGrp="1"/>
          </p:cNvSpPr>
          <p:nvPr>
            <p:ph type="title"/>
          </p:nvPr>
        </p:nvSpPr>
        <p:spPr/>
        <p:txBody>
          <a:bodyPr/>
          <a:lstStyle/>
          <a:p>
            <a:r>
              <a:rPr lang="nl-NL" dirty="0"/>
              <a:t>Volière</a:t>
            </a:r>
          </a:p>
        </p:txBody>
      </p:sp>
      <p:sp>
        <p:nvSpPr>
          <p:cNvPr id="3" name="Tijdelijke aanduiding voor inhoud 2">
            <a:extLst>
              <a:ext uri="{FF2B5EF4-FFF2-40B4-BE49-F238E27FC236}">
                <a16:creationId xmlns:a16="http://schemas.microsoft.com/office/drawing/2014/main" id="{2C803FBD-AACE-4121-8EA7-E2761675F1AE}"/>
              </a:ext>
            </a:extLst>
          </p:cNvPr>
          <p:cNvSpPr>
            <a:spLocks noGrp="1"/>
          </p:cNvSpPr>
          <p:nvPr>
            <p:ph idx="1"/>
          </p:nvPr>
        </p:nvSpPr>
        <p:spPr>
          <a:xfrm>
            <a:off x="677334" y="1349407"/>
            <a:ext cx="8596668" cy="5015882"/>
          </a:xfrm>
        </p:spPr>
        <p:txBody>
          <a:bodyPr>
            <a:normAutofit lnSpcReduction="10000"/>
          </a:bodyPr>
          <a:lstStyle/>
          <a:p>
            <a:r>
              <a:rPr lang="nl-NL" dirty="0"/>
              <a:t>De open zijde van een buitenvolière moet op het oosten of zuidoosten gericht zijn</a:t>
            </a:r>
          </a:p>
          <a:p>
            <a:r>
              <a:rPr lang="nl-NL" dirty="0"/>
              <a:t>een rustige plaats </a:t>
            </a:r>
          </a:p>
          <a:p>
            <a:r>
              <a:rPr lang="nl-NL" dirty="0"/>
              <a:t>een goede fundering is noodzakelijk </a:t>
            </a:r>
          </a:p>
          <a:p>
            <a:r>
              <a:rPr lang="nl-NL" dirty="0"/>
              <a:t>Door de fundering minimaal 30 cm in te graven en de onderzijde haaks naar buiten te laten doorlopen, kunnen we voorkomen dat ongedierte in de volière komt door zich onder de fundering door te graven</a:t>
            </a:r>
          </a:p>
          <a:p>
            <a:r>
              <a:rPr lang="nl-NL" dirty="0"/>
              <a:t>Om bij parkieten en papegaaien muizen uit de volière te houden wordt ook wel dubbel gaas aangebracht</a:t>
            </a:r>
          </a:p>
          <a:p>
            <a:r>
              <a:rPr lang="nl-NL" dirty="0"/>
              <a:t>Voor de beplanting van volières gaan we uit van planten die onder deze minder gunstige omstandigheden goed gedijen en niet giftig zijn voor de vogels</a:t>
            </a:r>
          </a:p>
          <a:p>
            <a:r>
              <a:rPr lang="nl-NL" dirty="0"/>
              <a:t>In een beplante volière plaatsen we liever geen zitstokken</a:t>
            </a:r>
          </a:p>
          <a:p>
            <a:r>
              <a:rPr lang="nl-NL" dirty="0"/>
              <a:t>Verder dienen we in de buitenvlucht rekening te houden met een plaats voor drink- en/of </a:t>
            </a:r>
            <a:r>
              <a:rPr lang="nl-NL" dirty="0" err="1"/>
              <a:t>badbak</a:t>
            </a:r>
            <a:endParaRPr lang="nl-NL" dirty="0"/>
          </a:p>
        </p:txBody>
      </p:sp>
    </p:spTree>
    <p:extLst>
      <p:ext uri="{BB962C8B-B14F-4D97-AF65-F5344CB8AC3E}">
        <p14:creationId xmlns:p14="http://schemas.microsoft.com/office/powerpoint/2010/main" val="30608350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60CAFC-4782-40AB-94D2-6CBC7E58682D}"/>
              </a:ext>
            </a:extLst>
          </p:cNvPr>
          <p:cNvSpPr>
            <a:spLocks noGrp="1"/>
          </p:cNvSpPr>
          <p:nvPr>
            <p:ph type="title"/>
          </p:nvPr>
        </p:nvSpPr>
        <p:spPr/>
        <p:txBody>
          <a:bodyPr/>
          <a:lstStyle/>
          <a:p>
            <a:r>
              <a:rPr lang="nl-NL" dirty="0"/>
              <a:t>Inrichting</a:t>
            </a:r>
          </a:p>
        </p:txBody>
      </p:sp>
      <p:sp>
        <p:nvSpPr>
          <p:cNvPr id="3" name="Tijdelijke aanduiding voor inhoud 2">
            <a:extLst>
              <a:ext uri="{FF2B5EF4-FFF2-40B4-BE49-F238E27FC236}">
                <a16:creationId xmlns:a16="http://schemas.microsoft.com/office/drawing/2014/main" id="{D3AB8F63-7729-40C4-8DD9-0D7C94B0688F}"/>
              </a:ext>
            </a:extLst>
          </p:cNvPr>
          <p:cNvSpPr>
            <a:spLocks noGrp="1"/>
          </p:cNvSpPr>
          <p:nvPr>
            <p:ph idx="1"/>
          </p:nvPr>
        </p:nvSpPr>
        <p:spPr/>
        <p:txBody>
          <a:bodyPr/>
          <a:lstStyle/>
          <a:p>
            <a:r>
              <a:rPr lang="nl-NL" dirty="0"/>
              <a:t>de plaatsing van voer en drinkgelegenheden </a:t>
            </a:r>
          </a:p>
          <a:p>
            <a:r>
              <a:rPr lang="nl-NL" dirty="0"/>
              <a:t>Bij vliegduiven en sierduiven gebruiken we geen zitstokken, maar bij voorkeur individuele zitplaatsen. Hierdoor blijft het rustiger in het hok.</a:t>
            </a:r>
          </a:p>
          <a:p>
            <a:r>
              <a:rPr lang="nl-NL" dirty="0"/>
              <a:t>De aard en materiaalkeuze van de bakjes moeten zodanig zijn de bakjes gemakkelijk te reinigen zijn</a:t>
            </a:r>
          </a:p>
          <a:p>
            <a:r>
              <a:rPr lang="nl-NL" dirty="0"/>
              <a:t>Een bad en drinkbak mogen nooit gecombineerd zijn</a:t>
            </a:r>
          </a:p>
          <a:p>
            <a:r>
              <a:rPr lang="nl-NL" dirty="0"/>
              <a:t>Nest- en/of slaapgelegenheden kunnen als daar behoefte aan is worden aangebracht</a:t>
            </a:r>
          </a:p>
        </p:txBody>
      </p:sp>
    </p:spTree>
    <p:extLst>
      <p:ext uri="{BB962C8B-B14F-4D97-AF65-F5344CB8AC3E}">
        <p14:creationId xmlns:p14="http://schemas.microsoft.com/office/powerpoint/2010/main" val="2528481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86A966-5986-4341-9A76-773540975319}"/>
              </a:ext>
            </a:extLst>
          </p:cNvPr>
          <p:cNvSpPr>
            <a:spLocks noGrp="1"/>
          </p:cNvSpPr>
          <p:nvPr>
            <p:ph type="title"/>
          </p:nvPr>
        </p:nvSpPr>
        <p:spPr/>
        <p:txBody>
          <a:bodyPr/>
          <a:lstStyle/>
          <a:p>
            <a:r>
              <a:rPr lang="nl-NL" dirty="0"/>
              <a:t>Licht en verlichting</a:t>
            </a:r>
          </a:p>
        </p:txBody>
      </p:sp>
      <p:sp>
        <p:nvSpPr>
          <p:cNvPr id="3" name="Tijdelijke aanduiding voor inhoud 2">
            <a:extLst>
              <a:ext uri="{FF2B5EF4-FFF2-40B4-BE49-F238E27FC236}">
                <a16:creationId xmlns:a16="http://schemas.microsoft.com/office/drawing/2014/main" id="{C08ACFA7-CF84-4773-97AE-72353D8DAC5B}"/>
              </a:ext>
            </a:extLst>
          </p:cNvPr>
          <p:cNvSpPr>
            <a:spLocks noGrp="1"/>
          </p:cNvSpPr>
          <p:nvPr>
            <p:ph idx="1"/>
          </p:nvPr>
        </p:nvSpPr>
        <p:spPr/>
        <p:txBody>
          <a:bodyPr/>
          <a:lstStyle/>
          <a:p>
            <a:r>
              <a:rPr lang="nl-NL" dirty="0"/>
              <a:t>Natuurlijk licht is voor vogels erg belangrijk</a:t>
            </a:r>
          </a:p>
          <a:p>
            <a:r>
              <a:rPr lang="nl-NL" dirty="0"/>
              <a:t>Als het vogelverblijf te weinig ramen heeft, moeten we kunstlicht toepassen om het daglicht te ondersteunen</a:t>
            </a:r>
          </a:p>
          <a:p>
            <a:r>
              <a:rPr lang="nl-NL" dirty="0"/>
              <a:t>de verlichting in te schakelen een uur na zonsopkomst en weer uit te schakelen ongeveer een uur voor zonsondergang</a:t>
            </a:r>
          </a:p>
          <a:p>
            <a:r>
              <a:rPr lang="nl-NL" dirty="0"/>
              <a:t>Bij veel vogels is de geslachtelijke activiteit afhankelijk van de daglengte</a:t>
            </a:r>
          </a:p>
          <a:p>
            <a:r>
              <a:rPr lang="nl-NL" dirty="0"/>
              <a:t>Vogels in de tropische streken rond de evenaar leven hebben in hun natuurlijke omgeving geen of nauwelijks daglengteverschillen per seizoen dan voedselaanbod belangrijker</a:t>
            </a:r>
          </a:p>
          <a:p>
            <a:r>
              <a:rPr lang="nl-NL" dirty="0"/>
              <a:t>Voor het verkrijgen van een goede broedconditie is een daglengte van 14-16 uur nodig bijv. kanaries</a:t>
            </a:r>
          </a:p>
        </p:txBody>
      </p:sp>
    </p:spTree>
    <p:extLst>
      <p:ext uri="{BB962C8B-B14F-4D97-AF65-F5344CB8AC3E}">
        <p14:creationId xmlns:p14="http://schemas.microsoft.com/office/powerpoint/2010/main" val="2425690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2C6D1B-E001-40AC-BC24-7B3005419327}"/>
              </a:ext>
            </a:extLst>
          </p:cNvPr>
          <p:cNvSpPr>
            <a:spLocks noGrp="1"/>
          </p:cNvSpPr>
          <p:nvPr>
            <p:ph type="title"/>
          </p:nvPr>
        </p:nvSpPr>
        <p:spPr/>
        <p:txBody>
          <a:bodyPr/>
          <a:lstStyle/>
          <a:p>
            <a:r>
              <a:rPr lang="nl-NL" dirty="0"/>
              <a:t>Eisen huisvesting</a:t>
            </a:r>
          </a:p>
        </p:txBody>
      </p:sp>
      <p:sp>
        <p:nvSpPr>
          <p:cNvPr id="3" name="Tijdelijke aanduiding voor inhoud 2">
            <a:extLst>
              <a:ext uri="{FF2B5EF4-FFF2-40B4-BE49-F238E27FC236}">
                <a16:creationId xmlns:a16="http://schemas.microsoft.com/office/drawing/2014/main" id="{CE3D3905-A76A-4F09-91BE-047997114FEC}"/>
              </a:ext>
            </a:extLst>
          </p:cNvPr>
          <p:cNvSpPr>
            <a:spLocks noGrp="1"/>
          </p:cNvSpPr>
          <p:nvPr>
            <p:ph idx="1"/>
          </p:nvPr>
        </p:nvSpPr>
        <p:spPr/>
        <p:txBody>
          <a:bodyPr/>
          <a:lstStyle/>
          <a:p>
            <a:r>
              <a:rPr lang="en-US" dirty="0"/>
              <a:t>De </a:t>
            </a:r>
            <a:r>
              <a:rPr lang="en-US" dirty="0" err="1"/>
              <a:t>juiste</a:t>
            </a:r>
            <a:r>
              <a:rPr lang="en-US" dirty="0"/>
              <a:t> </a:t>
            </a:r>
            <a:r>
              <a:rPr lang="en-US" dirty="0" err="1"/>
              <a:t>afmetingen</a:t>
            </a:r>
            <a:r>
              <a:rPr lang="en-US" dirty="0"/>
              <a:t> </a:t>
            </a:r>
            <a:r>
              <a:rPr lang="en-US" dirty="0" err="1"/>
              <a:t>zijn</a:t>
            </a:r>
            <a:r>
              <a:rPr lang="en-US" dirty="0"/>
              <a:t> </a:t>
            </a:r>
            <a:r>
              <a:rPr lang="en-US" dirty="0" err="1"/>
              <a:t>sterk</a:t>
            </a:r>
            <a:r>
              <a:rPr lang="en-US" dirty="0"/>
              <a:t> </a:t>
            </a:r>
            <a:r>
              <a:rPr lang="en-US" dirty="0" err="1"/>
              <a:t>afhankelijk</a:t>
            </a:r>
            <a:r>
              <a:rPr lang="en-US" dirty="0"/>
              <a:t> van de </a:t>
            </a:r>
            <a:r>
              <a:rPr lang="en-US" dirty="0" err="1"/>
              <a:t>soort</a:t>
            </a:r>
            <a:r>
              <a:rPr lang="en-US" dirty="0"/>
              <a:t> </a:t>
            </a:r>
            <a:r>
              <a:rPr lang="en-US" dirty="0" err="1"/>
              <a:t>vogel</a:t>
            </a:r>
            <a:r>
              <a:rPr lang="en-US" dirty="0"/>
              <a:t> die </a:t>
            </a:r>
            <a:r>
              <a:rPr lang="en-US" dirty="0" err="1"/>
              <a:t>er</a:t>
            </a:r>
            <a:r>
              <a:rPr lang="en-US" dirty="0"/>
              <a:t> in </a:t>
            </a:r>
            <a:r>
              <a:rPr lang="en-US" dirty="0" err="1"/>
              <a:t>gehuisvest</a:t>
            </a:r>
            <a:r>
              <a:rPr lang="en-US" dirty="0"/>
              <a:t> </a:t>
            </a:r>
            <a:r>
              <a:rPr lang="en-US" dirty="0" err="1"/>
              <a:t>moet</a:t>
            </a:r>
            <a:r>
              <a:rPr lang="en-US" dirty="0"/>
              <a:t> </a:t>
            </a:r>
            <a:r>
              <a:rPr lang="en-US" dirty="0" err="1"/>
              <a:t>worden</a:t>
            </a:r>
            <a:endParaRPr lang="en-US" dirty="0"/>
          </a:p>
          <a:p>
            <a:r>
              <a:rPr lang="en-US" dirty="0" err="1"/>
              <a:t>Grootte</a:t>
            </a:r>
            <a:r>
              <a:rPr lang="en-US" dirty="0"/>
              <a:t> van de </a:t>
            </a:r>
            <a:r>
              <a:rPr lang="en-US" dirty="0" err="1"/>
              <a:t>vogel</a:t>
            </a:r>
            <a:endParaRPr lang="en-US" dirty="0"/>
          </a:p>
          <a:p>
            <a:r>
              <a:rPr lang="en-US" dirty="0" err="1"/>
              <a:t>Karakter</a:t>
            </a:r>
            <a:r>
              <a:rPr lang="en-US" dirty="0"/>
              <a:t> van de </a:t>
            </a:r>
            <a:r>
              <a:rPr lang="en-US" dirty="0" err="1"/>
              <a:t>vogel</a:t>
            </a:r>
            <a:endParaRPr lang="en-US" dirty="0"/>
          </a:p>
          <a:p>
            <a:r>
              <a:rPr lang="en-US" dirty="0"/>
              <a:t>het is </a:t>
            </a:r>
            <a:r>
              <a:rPr lang="en-US" dirty="0" err="1"/>
              <a:t>ook</a:t>
            </a:r>
            <a:r>
              <a:rPr lang="en-US" dirty="0"/>
              <a:t> van </a:t>
            </a:r>
            <a:r>
              <a:rPr lang="en-US" dirty="0" err="1"/>
              <a:t>belang</a:t>
            </a:r>
            <a:r>
              <a:rPr lang="en-US" dirty="0"/>
              <a:t> of de </a:t>
            </a:r>
            <a:r>
              <a:rPr lang="en-US" dirty="0" err="1"/>
              <a:t>vogel</a:t>
            </a:r>
            <a:r>
              <a:rPr lang="en-US" dirty="0"/>
              <a:t> </a:t>
            </a:r>
            <a:r>
              <a:rPr lang="en-US" dirty="0" err="1"/>
              <a:t>nog</a:t>
            </a:r>
            <a:r>
              <a:rPr lang="en-US" dirty="0"/>
              <a:t> de </a:t>
            </a:r>
            <a:r>
              <a:rPr lang="en-US" dirty="0" err="1"/>
              <a:t>mogelijkheid</a:t>
            </a:r>
            <a:r>
              <a:rPr lang="en-US" dirty="0"/>
              <a:t> </a:t>
            </a:r>
            <a:r>
              <a:rPr lang="en-US" dirty="0" err="1"/>
              <a:t>gaat</a:t>
            </a:r>
            <a:r>
              <a:rPr lang="en-US" dirty="0"/>
              <a:t> </a:t>
            </a:r>
            <a:r>
              <a:rPr lang="en-US" dirty="0" err="1"/>
              <a:t>krijgen</a:t>
            </a:r>
            <a:r>
              <a:rPr lang="en-US" dirty="0"/>
              <a:t> om </a:t>
            </a:r>
            <a:r>
              <a:rPr lang="en-US" dirty="0" err="1"/>
              <a:t>vrij</a:t>
            </a:r>
            <a:r>
              <a:rPr lang="en-US" dirty="0"/>
              <a:t> </a:t>
            </a:r>
            <a:r>
              <a:rPr lang="en-US" dirty="0" err="1"/>
              <a:t>rond</a:t>
            </a:r>
            <a:r>
              <a:rPr lang="en-US" dirty="0"/>
              <a:t> </a:t>
            </a:r>
            <a:r>
              <a:rPr lang="en-US" dirty="0" err="1"/>
              <a:t>te</a:t>
            </a:r>
            <a:r>
              <a:rPr lang="en-US" dirty="0"/>
              <a:t> </a:t>
            </a:r>
            <a:r>
              <a:rPr lang="en-US" dirty="0" err="1"/>
              <a:t>vliegen</a:t>
            </a:r>
            <a:endParaRPr lang="en-US" dirty="0"/>
          </a:p>
          <a:p>
            <a:r>
              <a:rPr lang="en-US" dirty="0"/>
              <a:t>In de </a:t>
            </a:r>
            <a:r>
              <a:rPr lang="en-US" dirty="0" err="1"/>
              <a:t>kooi</a:t>
            </a:r>
            <a:r>
              <a:rPr lang="en-US" dirty="0"/>
              <a:t> </a:t>
            </a:r>
            <a:r>
              <a:rPr lang="en-US" dirty="0" err="1"/>
              <a:t>ook</a:t>
            </a:r>
            <a:r>
              <a:rPr lang="en-US" dirty="0"/>
              <a:t> </a:t>
            </a:r>
            <a:r>
              <a:rPr lang="en-US" dirty="0" err="1"/>
              <a:t>vliegruimte</a:t>
            </a:r>
            <a:r>
              <a:rPr lang="en-US" dirty="0"/>
              <a:t> </a:t>
            </a:r>
            <a:r>
              <a:rPr lang="en-US" dirty="0" err="1"/>
              <a:t>aanwezig</a:t>
            </a:r>
            <a:r>
              <a:rPr lang="en-US" dirty="0"/>
              <a:t> </a:t>
            </a:r>
            <a:r>
              <a:rPr lang="en-US" dirty="0" err="1"/>
              <a:t>zijn</a:t>
            </a:r>
            <a:endParaRPr lang="en-US" dirty="0"/>
          </a:p>
          <a:p>
            <a:r>
              <a:rPr lang="en-US" dirty="0" err="1"/>
              <a:t>enige</a:t>
            </a:r>
            <a:r>
              <a:rPr lang="en-US" dirty="0"/>
              <a:t> </a:t>
            </a:r>
            <a:r>
              <a:rPr lang="en-US" dirty="0" err="1"/>
              <a:t>vorm</a:t>
            </a:r>
            <a:r>
              <a:rPr lang="en-US" dirty="0"/>
              <a:t> van </a:t>
            </a:r>
            <a:r>
              <a:rPr lang="en-US" dirty="0" err="1"/>
              <a:t>beschutting</a:t>
            </a:r>
            <a:r>
              <a:rPr lang="en-US" dirty="0"/>
              <a:t> in de </a:t>
            </a:r>
            <a:r>
              <a:rPr lang="en-US" dirty="0" err="1"/>
              <a:t>kooi</a:t>
            </a:r>
            <a:r>
              <a:rPr lang="en-US" dirty="0"/>
              <a:t> </a:t>
            </a:r>
            <a:r>
              <a:rPr lang="en-US" dirty="0" err="1"/>
              <a:t>aanwezig</a:t>
            </a:r>
            <a:r>
              <a:rPr lang="en-US" dirty="0"/>
              <a:t> </a:t>
            </a:r>
            <a:r>
              <a:rPr lang="en-US" dirty="0" err="1"/>
              <a:t>zijn</a:t>
            </a:r>
            <a:endParaRPr lang="en-US" dirty="0"/>
          </a:p>
          <a:p>
            <a:endParaRPr lang="nl-NL" dirty="0"/>
          </a:p>
        </p:txBody>
      </p:sp>
    </p:spTree>
    <p:extLst>
      <p:ext uri="{BB962C8B-B14F-4D97-AF65-F5344CB8AC3E}">
        <p14:creationId xmlns:p14="http://schemas.microsoft.com/office/powerpoint/2010/main" val="12299460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3503AE-0C90-450A-B563-347143B0BE70}"/>
              </a:ext>
            </a:extLst>
          </p:cNvPr>
          <p:cNvSpPr>
            <a:spLocks noGrp="1"/>
          </p:cNvSpPr>
          <p:nvPr>
            <p:ph type="title"/>
          </p:nvPr>
        </p:nvSpPr>
        <p:spPr/>
        <p:txBody>
          <a:bodyPr/>
          <a:lstStyle/>
          <a:p>
            <a:r>
              <a:rPr lang="nl-NL" dirty="0" err="1"/>
              <a:t>TL-verlichting</a:t>
            </a:r>
            <a:endParaRPr lang="nl-NL" dirty="0"/>
          </a:p>
        </p:txBody>
      </p:sp>
      <p:sp>
        <p:nvSpPr>
          <p:cNvPr id="3" name="Tijdelijke aanduiding voor inhoud 2">
            <a:extLst>
              <a:ext uri="{FF2B5EF4-FFF2-40B4-BE49-F238E27FC236}">
                <a16:creationId xmlns:a16="http://schemas.microsoft.com/office/drawing/2014/main" id="{A318C762-CC2A-4528-8854-273A82D04712}"/>
              </a:ext>
            </a:extLst>
          </p:cNvPr>
          <p:cNvSpPr>
            <a:spLocks noGrp="1"/>
          </p:cNvSpPr>
          <p:nvPr>
            <p:ph idx="1"/>
          </p:nvPr>
        </p:nvSpPr>
        <p:spPr/>
        <p:txBody>
          <a:bodyPr>
            <a:normAutofit lnSpcReduction="10000"/>
          </a:bodyPr>
          <a:lstStyle/>
          <a:p>
            <a:r>
              <a:rPr lang="nl-NL" dirty="0"/>
              <a:t>Voor verlichting van vogelverblijven kunnen we </a:t>
            </a:r>
            <a:r>
              <a:rPr lang="nl-NL" dirty="0" err="1"/>
              <a:t>TL-buizen</a:t>
            </a:r>
            <a:r>
              <a:rPr lang="nl-NL" dirty="0"/>
              <a:t> gebruiken</a:t>
            </a:r>
          </a:p>
          <a:p>
            <a:r>
              <a:rPr lang="nl-NL" dirty="0"/>
              <a:t>Bij </a:t>
            </a:r>
            <a:r>
              <a:rPr lang="nl-NL" dirty="0" err="1"/>
              <a:t>TL's</a:t>
            </a:r>
            <a:r>
              <a:rPr lang="nl-NL" dirty="0"/>
              <a:t> hebben we te maken met lichttrilling (het voor het menselijk oog niet waarneembaar snel aan en uit gaan van de lamp)</a:t>
            </a:r>
          </a:p>
          <a:p>
            <a:r>
              <a:rPr lang="nl-NL" dirty="0"/>
              <a:t>Om dit voor de vogels te ondervangen (zij zien dit wel) is het beter om altijd dubbele TL- balken te gebruiken; hierdoor heffen de trillingen elkaar op</a:t>
            </a:r>
          </a:p>
          <a:p>
            <a:r>
              <a:rPr lang="nl-NL" dirty="0"/>
              <a:t>Een vogel heeft in ieder geval voldoende licht nodig om zijn voer- en waterbakje te kunnen vinden</a:t>
            </a:r>
          </a:p>
          <a:p>
            <a:r>
              <a:rPr lang="nl-NL" dirty="0"/>
              <a:t>De vogel heeft voldoende licht intensiteit nodig om een bepaalde hormoonproductie op gang te kunnen brengen. Aangenomen wordt dat hiervoor een lichtsterkte tussen de 500 en 1000 lux nodig is</a:t>
            </a:r>
          </a:p>
          <a:p>
            <a:r>
              <a:rPr lang="nl-NL" dirty="0"/>
              <a:t>Zo heeft een </a:t>
            </a:r>
            <a:r>
              <a:rPr lang="nl-NL" dirty="0" err="1"/>
              <a:t>TL-buis</a:t>
            </a:r>
            <a:r>
              <a:rPr lang="nl-NL" dirty="0"/>
              <a:t> van 36 Watt, kleurnummer 84, een lichtopbrengst van 3450 lumen. Dit is dus voldoende voor 4 à 5 m2</a:t>
            </a:r>
          </a:p>
          <a:p>
            <a:endParaRPr lang="nl-NL" dirty="0"/>
          </a:p>
          <a:p>
            <a:endParaRPr lang="nl-NL" dirty="0"/>
          </a:p>
        </p:txBody>
      </p:sp>
    </p:spTree>
    <p:extLst>
      <p:ext uri="{BB962C8B-B14F-4D97-AF65-F5344CB8AC3E}">
        <p14:creationId xmlns:p14="http://schemas.microsoft.com/office/powerpoint/2010/main" val="27732218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071FC6-BA4B-4C67-ACD1-E8CC97C6F39F}"/>
              </a:ext>
            </a:extLst>
          </p:cNvPr>
          <p:cNvSpPr>
            <a:spLocks noGrp="1"/>
          </p:cNvSpPr>
          <p:nvPr>
            <p:ph type="title"/>
          </p:nvPr>
        </p:nvSpPr>
        <p:spPr/>
        <p:txBody>
          <a:bodyPr/>
          <a:lstStyle/>
          <a:p>
            <a:r>
              <a:rPr lang="nl-NL" dirty="0"/>
              <a:t>UV verlichting en vit. D</a:t>
            </a:r>
          </a:p>
        </p:txBody>
      </p:sp>
      <p:sp>
        <p:nvSpPr>
          <p:cNvPr id="3" name="Tijdelijke aanduiding voor inhoud 2">
            <a:extLst>
              <a:ext uri="{FF2B5EF4-FFF2-40B4-BE49-F238E27FC236}">
                <a16:creationId xmlns:a16="http://schemas.microsoft.com/office/drawing/2014/main" id="{F9E0D221-0546-4C09-B579-69A4BC07EC67}"/>
              </a:ext>
            </a:extLst>
          </p:cNvPr>
          <p:cNvSpPr>
            <a:spLocks noGrp="1"/>
          </p:cNvSpPr>
          <p:nvPr>
            <p:ph idx="1"/>
          </p:nvPr>
        </p:nvSpPr>
        <p:spPr/>
        <p:txBody>
          <a:bodyPr>
            <a:normAutofit/>
          </a:bodyPr>
          <a:lstStyle/>
          <a:p>
            <a:r>
              <a:rPr lang="nl-NL" dirty="0"/>
              <a:t>Zonlicht is voor mensen zichtbaar, maar bevat tevens een niet voor het menselijk oog waarneembaar ultraviolet licht. Vogels kunnen UV licht wel zien!</a:t>
            </a:r>
          </a:p>
          <a:p>
            <a:r>
              <a:rPr lang="nl-NL" dirty="0"/>
              <a:t>Er bestaat een onderverdeling tussen drie soorten UV licht: UV-A, UV-B en UV-C</a:t>
            </a:r>
          </a:p>
          <a:p>
            <a:r>
              <a:rPr lang="nl-NL" dirty="0"/>
              <a:t>Zowel UV-A als UV-B straling hebben grote invloed op het gedrag en de gezondheid van vogels</a:t>
            </a:r>
          </a:p>
          <a:p>
            <a:r>
              <a:rPr lang="nl-NL" dirty="0"/>
              <a:t>Vogels zien vier kleuren: groen, blauw, rood (net als mensen), maar daarnaast ook ultraviolet</a:t>
            </a:r>
          </a:p>
          <a:p>
            <a:pPr marL="0" indent="0">
              <a:buNone/>
            </a:pPr>
            <a:endParaRPr lang="nl-NL" dirty="0"/>
          </a:p>
        </p:txBody>
      </p:sp>
    </p:spTree>
    <p:extLst>
      <p:ext uri="{BB962C8B-B14F-4D97-AF65-F5344CB8AC3E}">
        <p14:creationId xmlns:p14="http://schemas.microsoft.com/office/powerpoint/2010/main" val="6814205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107236-6610-45DB-A426-DA6F70BEEEAE}"/>
              </a:ext>
            </a:extLst>
          </p:cNvPr>
          <p:cNvSpPr>
            <a:spLocks noGrp="1"/>
          </p:cNvSpPr>
          <p:nvPr>
            <p:ph type="title"/>
          </p:nvPr>
        </p:nvSpPr>
        <p:spPr/>
        <p:txBody>
          <a:bodyPr/>
          <a:lstStyle/>
          <a:p>
            <a:r>
              <a:rPr lang="nl-NL" u="sng" dirty="0"/>
              <a:t>UV-A licht</a:t>
            </a:r>
          </a:p>
        </p:txBody>
      </p:sp>
      <p:sp>
        <p:nvSpPr>
          <p:cNvPr id="3" name="Tijdelijke aanduiding voor inhoud 2">
            <a:extLst>
              <a:ext uri="{FF2B5EF4-FFF2-40B4-BE49-F238E27FC236}">
                <a16:creationId xmlns:a16="http://schemas.microsoft.com/office/drawing/2014/main" id="{64131D87-453C-4E63-9032-50B18B9083B6}"/>
              </a:ext>
            </a:extLst>
          </p:cNvPr>
          <p:cNvSpPr>
            <a:spLocks noGrp="1"/>
          </p:cNvSpPr>
          <p:nvPr>
            <p:ph idx="1"/>
          </p:nvPr>
        </p:nvSpPr>
        <p:spPr/>
        <p:txBody>
          <a:bodyPr/>
          <a:lstStyle/>
          <a:p>
            <a:r>
              <a:rPr lang="nl-NL" dirty="0"/>
              <a:t>UV-A licht is belangrijk voor het normale zicht van vogels</a:t>
            </a:r>
          </a:p>
          <a:p>
            <a:r>
              <a:rPr lang="nl-NL" dirty="0"/>
              <a:t>Bepaalde veren bevatten UV reflecterende pigmenten, waardoor het licht wordt afgekaatst en opgevangen door het oog van de vogel</a:t>
            </a:r>
          </a:p>
          <a:p>
            <a:r>
              <a:rPr lang="nl-NL" dirty="0"/>
              <a:t>Bij grasparkieten/papegaaien is gebleken dat het blootstellen aan UV licht een verbetering geeft in het paargedrag van de vogels, en daarmee ook de kweekresultaten bevordert doordat er UV reflecterende pigmenten aanwezig zijn in het verenkleed</a:t>
            </a:r>
          </a:p>
          <a:p>
            <a:endParaRPr lang="nl-NL" dirty="0"/>
          </a:p>
        </p:txBody>
      </p:sp>
    </p:spTree>
    <p:extLst>
      <p:ext uri="{BB962C8B-B14F-4D97-AF65-F5344CB8AC3E}">
        <p14:creationId xmlns:p14="http://schemas.microsoft.com/office/powerpoint/2010/main" val="36602979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BEB28F-70D2-4B4F-A76F-2C747498DA3A}"/>
              </a:ext>
            </a:extLst>
          </p:cNvPr>
          <p:cNvSpPr>
            <a:spLocks noGrp="1"/>
          </p:cNvSpPr>
          <p:nvPr>
            <p:ph type="title"/>
          </p:nvPr>
        </p:nvSpPr>
        <p:spPr/>
        <p:txBody>
          <a:bodyPr/>
          <a:lstStyle/>
          <a:p>
            <a:r>
              <a:rPr lang="nl-NL" dirty="0"/>
              <a:t>UV-B licht</a:t>
            </a:r>
          </a:p>
        </p:txBody>
      </p:sp>
      <p:sp>
        <p:nvSpPr>
          <p:cNvPr id="3" name="Tijdelijke aanduiding voor inhoud 2">
            <a:extLst>
              <a:ext uri="{FF2B5EF4-FFF2-40B4-BE49-F238E27FC236}">
                <a16:creationId xmlns:a16="http://schemas.microsoft.com/office/drawing/2014/main" id="{FA3AF777-E18E-40DB-BFF7-599B3E85B7B5}"/>
              </a:ext>
            </a:extLst>
          </p:cNvPr>
          <p:cNvSpPr>
            <a:spLocks noGrp="1"/>
          </p:cNvSpPr>
          <p:nvPr>
            <p:ph idx="1"/>
          </p:nvPr>
        </p:nvSpPr>
        <p:spPr/>
        <p:txBody>
          <a:bodyPr>
            <a:normAutofit lnSpcReduction="10000"/>
          </a:bodyPr>
          <a:lstStyle/>
          <a:p>
            <a:r>
              <a:rPr lang="nl-NL" dirty="0"/>
              <a:t>UV-B licht is vooral belangrijk in de calciumstofwisseling</a:t>
            </a:r>
          </a:p>
          <a:p>
            <a:r>
              <a:rPr lang="nl-NL" dirty="0"/>
              <a:t>Vooral grijze roodstaart papegaaien zijn zeer gevoelig voor het ontwikkelen van een tekort aan calcium</a:t>
            </a:r>
          </a:p>
          <a:p>
            <a:r>
              <a:rPr lang="nl-NL" dirty="0"/>
              <a:t>Het UV-B licht zorgt namelijk voor aanmaak van vitamine D in de huid. Vitamine D wordt daarna geactiveerd en zorgt voor de opname van calcium vanuit het maagdarmkanaal</a:t>
            </a:r>
          </a:p>
          <a:p>
            <a:r>
              <a:rPr lang="nl-NL" dirty="0"/>
              <a:t>Bij te hoge gehaltes aan vitamine D in de voeding kan echter een overschot aan vitamine D in het lichaam ontstaan (in vet oplosbaar). Dit kan leiden tot ziekte. In tegenstelling tot vitamine D toediening in het voer, wordt dit probleem niet gezien bij blootstelling aan UV-B licht</a:t>
            </a:r>
          </a:p>
          <a:p>
            <a:r>
              <a:rPr lang="nl-NL" dirty="0"/>
              <a:t>De blootstellingtijd aan UV-B licht bij kippen is effectief gebleken voor het aanmaken van voldoende vitamine D</a:t>
            </a:r>
          </a:p>
        </p:txBody>
      </p:sp>
    </p:spTree>
    <p:extLst>
      <p:ext uri="{BB962C8B-B14F-4D97-AF65-F5344CB8AC3E}">
        <p14:creationId xmlns:p14="http://schemas.microsoft.com/office/powerpoint/2010/main" val="40299257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089B25-EDA0-4419-BBDE-39FE21A7D1D6}"/>
              </a:ext>
            </a:extLst>
          </p:cNvPr>
          <p:cNvSpPr>
            <a:spLocks noGrp="1"/>
          </p:cNvSpPr>
          <p:nvPr>
            <p:ph type="title"/>
          </p:nvPr>
        </p:nvSpPr>
        <p:spPr/>
        <p:txBody>
          <a:bodyPr/>
          <a:lstStyle/>
          <a:p>
            <a:r>
              <a:rPr lang="nl-NL" dirty="0"/>
              <a:t>UV-A en UV-B voorziening</a:t>
            </a:r>
          </a:p>
        </p:txBody>
      </p:sp>
      <p:sp>
        <p:nvSpPr>
          <p:cNvPr id="3" name="Tijdelijke aanduiding voor inhoud 2">
            <a:extLst>
              <a:ext uri="{FF2B5EF4-FFF2-40B4-BE49-F238E27FC236}">
                <a16:creationId xmlns:a16="http://schemas.microsoft.com/office/drawing/2014/main" id="{EAC47310-C9F1-40DE-B9BE-127AB59F0080}"/>
              </a:ext>
            </a:extLst>
          </p:cNvPr>
          <p:cNvSpPr>
            <a:spLocks noGrp="1"/>
          </p:cNvSpPr>
          <p:nvPr>
            <p:ph idx="1"/>
          </p:nvPr>
        </p:nvSpPr>
        <p:spPr/>
        <p:txBody>
          <a:bodyPr/>
          <a:lstStyle/>
          <a:p>
            <a:r>
              <a:rPr lang="nl-NL" dirty="0"/>
              <a:t>Blootstelling aan direct, niet-gefilterd zonlicht is de meest optimale manier om vogels te voorzien van voldoende UV-A en UV-B straling</a:t>
            </a:r>
          </a:p>
          <a:p>
            <a:r>
              <a:rPr lang="nl-NL" dirty="0"/>
              <a:t>Indien dit niet mogelijk is, al dan niet tijdelijk, dan is het gebruik van speciale kunstmatige lampen die UV-A en UV-B straling uitzenden, ook een optie</a:t>
            </a:r>
          </a:p>
          <a:p>
            <a:r>
              <a:rPr lang="nl-NL" dirty="0"/>
              <a:t>De blootstelling van een vogel aan UV-B straling is afhankelijk van een aantal factoren, zoals de tijdsduur van zonnebaden, de afstand tussen vogel en lamp en de aanwezigheid van UV-B filters tussen vogel en lamp. De meeste materialen van glas of plastic laten UV-B straling niet door</a:t>
            </a:r>
          </a:p>
          <a:p>
            <a:endParaRPr lang="nl-NL" dirty="0"/>
          </a:p>
        </p:txBody>
      </p:sp>
    </p:spTree>
    <p:extLst>
      <p:ext uri="{BB962C8B-B14F-4D97-AF65-F5344CB8AC3E}">
        <p14:creationId xmlns:p14="http://schemas.microsoft.com/office/powerpoint/2010/main" val="37367518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3E234C-5674-416E-B1A7-D05414DB1149}"/>
              </a:ext>
            </a:extLst>
          </p:cNvPr>
          <p:cNvSpPr>
            <a:spLocks noGrp="1"/>
          </p:cNvSpPr>
          <p:nvPr>
            <p:ph type="title"/>
          </p:nvPr>
        </p:nvSpPr>
        <p:spPr/>
        <p:txBody>
          <a:bodyPr/>
          <a:lstStyle/>
          <a:p>
            <a:r>
              <a:rPr lang="nl-NL" dirty="0"/>
              <a:t>Led verlichting</a:t>
            </a:r>
          </a:p>
        </p:txBody>
      </p:sp>
      <p:sp>
        <p:nvSpPr>
          <p:cNvPr id="3" name="Tijdelijke aanduiding voor inhoud 2">
            <a:extLst>
              <a:ext uri="{FF2B5EF4-FFF2-40B4-BE49-F238E27FC236}">
                <a16:creationId xmlns:a16="http://schemas.microsoft.com/office/drawing/2014/main" id="{3B33E068-86A8-48AA-BA68-50B2C14D5EA9}"/>
              </a:ext>
            </a:extLst>
          </p:cNvPr>
          <p:cNvSpPr>
            <a:spLocks noGrp="1"/>
          </p:cNvSpPr>
          <p:nvPr>
            <p:ph idx="1"/>
          </p:nvPr>
        </p:nvSpPr>
        <p:spPr>
          <a:xfrm>
            <a:off x="677334" y="1331651"/>
            <a:ext cx="8596668" cy="5149048"/>
          </a:xfrm>
        </p:spPr>
        <p:txBody>
          <a:bodyPr>
            <a:normAutofit/>
          </a:bodyPr>
          <a:lstStyle/>
          <a:p>
            <a:r>
              <a:rPr lang="nl-NL" dirty="0"/>
              <a:t>LED verlichting is uitstekend te gebruiken als lokale verlichting, gemonteerd in kooien en </a:t>
            </a:r>
            <a:r>
              <a:rPr lang="nl-NL" dirty="0" err="1"/>
              <a:t>binnenvolières</a:t>
            </a:r>
            <a:endParaRPr lang="nl-NL" dirty="0"/>
          </a:p>
          <a:p>
            <a:r>
              <a:rPr lang="nl-NL" dirty="0"/>
              <a:t>De voordelen van led verlichting zijn:</a:t>
            </a:r>
          </a:p>
          <a:p>
            <a:pPr lvl="1"/>
            <a:r>
              <a:rPr lang="en-US" dirty="0" err="1"/>
              <a:t>Laag</a:t>
            </a:r>
            <a:r>
              <a:rPr lang="en-US" dirty="0"/>
              <a:t> </a:t>
            </a:r>
            <a:r>
              <a:rPr lang="en-US" dirty="0" err="1"/>
              <a:t>energieverbruik</a:t>
            </a:r>
            <a:r>
              <a:rPr lang="en-US" sz="800" dirty="0"/>
              <a:t> </a:t>
            </a:r>
            <a:endParaRPr lang="nl-NL" sz="3200" dirty="0"/>
          </a:p>
          <a:p>
            <a:pPr lvl="1"/>
            <a:r>
              <a:rPr lang="en-US" dirty="0" err="1"/>
              <a:t>Duurzaamheid</a:t>
            </a:r>
            <a:endParaRPr lang="nl-NL" dirty="0"/>
          </a:p>
          <a:p>
            <a:pPr lvl="1"/>
            <a:r>
              <a:rPr lang="nl-NL" dirty="0"/>
              <a:t>De gemiddelde levensduur is 50000 uur. Als de verlichting 16 uur per dag zal branden is dit ongeveer </a:t>
            </a:r>
            <a:r>
              <a:rPr lang="en-US" dirty="0"/>
              <a:t>8,5 </a:t>
            </a:r>
            <a:r>
              <a:rPr lang="en-US" dirty="0" err="1"/>
              <a:t>jaar</a:t>
            </a:r>
            <a:endParaRPr lang="nl-NL" sz="3200" dirty="0"/>
          </a:p>
          <a:p>
            <a:pPr lvl="1"/>
            <a:r>
              <a:rPr lang="en-US" dirty="0" err="1"/>
              <a:t>Milieuvriendelijk</a:t>
            </a:r>
            <a:endParaRPr lang="nl-NL" dirty="0"/>
          </a:p>
          <a:p>
            <a:pPr lvl="1"/>
            <a:r>
              <a:rPr lang="nl-NL" dirty="0"/>
              <a:t>De CO2 uitstoot als gevolg van de opwekking van de stroom verminderd met 85%, daarnaast bevat de lamp geen giftige kwikdampen zoals een spaarlamp of TL buis.</a:t>
            </a:r>
          </a:p>
          <a:p>
            <a:pPr lvl="1"/>
            <a:r>
              <a:rPr lang="en-US" dirty="0" err="1"/>
              <a:t>Geen</a:t>
            </a:r>
            <a:r>
              <a:rPr lang="en-US" dirty="0"/>
              <a:t> </a:t>
            </a:r>
            <a:r>
              <a:rPr lang="en-US" dirty="0" err="1"/>
              <a:t>warmte-ontwikkeling</a:t>
            </a:r>
            <a:endParaRPr lang="en-US" dirty="0"/>
          </a:p>
          <a:p>
            <a:pPr lvl="1"/>
            <a:r>
              <a:rPr lang="nl-NL" dirty="0"/>
              <a:t>LED lampen zetten stroom zo efficiënt om in licht, dat ze niet heet worden, maar slechts iets opwarmen</a:t>
            </a:r>
          </a:p>
          <a:p>
            <a:pPr lvl="1"/>
            <a:r>
              <a:rPr lang="en-US" dirty="0" err="1"/>
              <a:t>Geen</a:t>
            </a:r>
            <a:r>
              <a:rPr lang="en-US" dirty="0"/>
              <a:t> </a:t>
            </a:r>
            <a:r>
              <a:rPr lang="en-US" dirty="0" err="1"/>
              <a:t>opwarmtijd</a:t>
            </a:r>
            <a:endParaRPr lang="en-US" dirty="0"/>
          </a:p>
          <a:p>
            <a:pPr lvl="1"/>
            <a:r>
              <a:rPr lang="nl-NL" dirty="0"/>
              <a:t>De led strip zal gelijk op volle sterkte branden, als deze wordt ingeschakeld</a:t>
            </a:r>
          </a:p>
          <a:p>
            <a:endParaRPr lang="nl-NL" dirty="0"/>
          </a:p>
        </p:txBody>
      </p:sp>
    </p:spTree>
    <p:extLst>
      <p:ext uri="{BB962C8B-B14F-4D97-AF65-F5344CB8AC3E}">
        <p14:creationId xmlns:p14="http://schemas.microsoft.com/office/powerpoint/2010/main" val="1638494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5A9BF9-7195-4754-BEFB-107394C8608A}"/>
              </a:ext>
            </a:extLst>
          </p:cNvPr>
          <p:cNvSpPr>
            <a:spLocks noGrp="1"/>
          </p:cNvSpPr>
          <p:nvPr>
            <p:ph type="title"/>
          </p:nvPr>
        </p:nvSpPr>
        <p:spPr/>
        <p:txBody>
          <a:bodyPr/>
          <a:lstStyle/>
          <a:p>
            <a:r>
              <a:rPr lang="nl-NL" dirty="0"/>
              <a:t>Verschillende vormen van huisvesting</a:t>
            </a:r>
          </a:p>
        </p:txBody>
      </p:sp>
      <p:sp>
        <p:nvSpPr>
          <p:cNvPr id="3" name="Tijdelijke aanduiding voor inhoud 2">
            <a:extLst>
              <a:ext uri="{FF2B5EF4-FFF2-40B4-BE49-F238E27FC236}">
                <a16:creationId xmlns:a16="http://schemas.microsoft.com/office/drawing/2014/main" id="{E6912925-5AEA-4055-A849-4B0376B58E3B}"/>
              </a:ext>
            </a:extLst>
          </p:cNvPr>
          <p:cNvSpPr>
            <a:spLocks noGrp="1"/>
          </p:cNvSpPr>
          <p:nvPr>
            <p:ph idx="1"/>
          </p:nvPr>
        </p:nvSpPr>
        <p:spPr/>
        <p:txBody>
          <a:bodyPr/>
          <a:lstStyle/>
          <a:p>
            <a:pPr lvl="0"/>
            <a:r>
              <a:rPr lang="en-US" dirty="0" err="1"/>
              <a:t>vogels</a:t>
            </a:r>
            <a:r>
              <a:rPr lang="en-US" dirty="0"/>
              <a:t> in huis in </a:t>
            </a:r>
            <a:r>
              <a:rPr lang="en-US" dirty="0" err="1"/>
              <a:t>sierkooien</a:t>
            </a:r>
            <a:endParaRPr lang="nl-NL" dirty="0"/>
          </a:p>
          <a:p>
            <a:pPr lvl="0"/>
            <a:r>
              <a:rPr lang="en-US" dirty="0" err="1"/>
              <a:t>vogels</a:t>
            </a:r>
            <a:r>
              <a:rPr lang="en-US" dirty="0"/>
              <a:t> in vitrines</a:t>
            </a:r>
            <a:endParaRPr lang="nl-NL" dirty="0"/>
          </a:p>
          <a:p>
            <a:pPr lvl="0"/>
            <a:r>
              <a:rPr lang="en-US" dirty="0" err="1"/>
              <a:t>vogels</a:t>
            </a:r>
            <a:r>
              <a:rPr lang="en-US" dirty="0"/>
              <a:t> in </a:t>
            </a:r>
            <a:r>
              <a:rPr lang="en-US" dirty="0" err="1"/>
              <a:t>speciale</a:t>
            </a:r>
            <a:r>
              <a:rPr lang="en-US" dirty="0"/>
              <a:t> </a:t>
            </a:r>
            <a:r>
              <a:rPr lang="en-US" dirty="0" err="1"/>
              <a:t>kweekkooien</a:t>
            </a:r>
            <a:endParaRPr lang="nl-NL" dirty="0"/>
          </a:p>
          <a:p>
            <a:pPr lvl="0"/>
            <a:r>
              <a:rPr lang="en-US" dirty="0" err="1"/>
              <a:t>vogels</a:t>
            </a:r>
            <a:r>
              <a:rPr lang="en-US" dirty="0"/>
              <a:t> in </a:t>
            </a:r>
            <a:r>
              <a:rPr lang="en-US" dirty="0" err="1"/>
              <a:t>volières</a:t>
            </a:r>
            <a:r>
              <a:rPr lang="en-US" dirty="0"/>
              <a:t>, al of </a:t>
            </a:r>
            <a:r>
              <a:rPr lang="en-US" dirty="0" err="1"/>
              <a:t>niet</a:t>
            </a:r>
            <a:r>
              <a:rPr lang="en-US" dirty="0"/>
              <a:t> in </a:t>
            </a:r>
            <a:r>
              <a:rPr lang="en-US" dirty="0" err="1"/>
              <a:t>een</a:t>
            </a:r>
            <a:r>
              <a:rPr lang="en-US" dirty="0"/>
              <a:t> </a:t>
            </a:r>
            <a:r>
              <a:rPr lang="en-US" dirty="0" err="1"/>
              <a:t>gemengd</a:t>
            </a:r>
            <a:r>
              <a:rPr lang="en-US" dirty="0"/>
              <a:t> </a:t>
            </a:r>
            <a:r>
              <a:rPr lang="en-US" dirty="0" err="1"/>
              <a:t>gezelschap</a:t>
            </a:r>
            <a:endParaRPr lang="nl-NL" dirty="0"/>
          </a:p>
          <a:p>
            <a:pPr lvl="0"/>
            <a:r>
              <a:rPr lang="en-US" dirty="0" err="1"/>
              <a:t>vogels</a:t>
            </a:r>
            <a:r>
              <a:rPr lang="en-US" dirty="0"/>
              <a:t> in </a:t>
            </a:r>
            <a:r>
              <a:rPr lang="en-US" dirty="0" err="1"/>
              <a:t>biotoopverblijven</a:t>
            </a:r>
            <a:endParaRPr lang="nl-NL" dirty="0"/>
          </a:p>
          <a:p>
            <a:pPr marL="0" indent="0">
              <a:buNone/>
            </a:pPr>
            <a:endParaRPr lang="nl-NL" dirty="0"/>
          </a:p>
        </p:txBody>
      </p:sp>
    </p:spTree>
    <p:extLst>
      <p:ext uri="{BB962C8B-B14F-4D97-AF65-F5344CB8AC3E}">
        <p14:creationId xmlns:p14="http://schemas.microsoft.com/office/powerpoint/2010/main" val="3126001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086CAC-5CD9-411A-AB74-77795A86CD37}"/>
              </a:ext>
            </a:extLst>
          </p:cNvPr>
          <p:cNvSpPr>
            <a:spLocks noGrp="1"/>
          </p:cNvSpPr>
          <p:nvPr>
            <p:ph type="title"/>
          </p:nvPr>
        </p:nvSpPr>
        <p:spPr/>
        <p:txBody>
          <a:bodyPr/>
          <a:lstStyle/>
          <a:p>
            <a:r>
              <a:rPr lang="nl-NL" dirty="0"/>
              <a:t>Voorbeeld van een sierkooi</a:t>
            </a:r>
          </a:p>
        </p:txBody>
      </p:sp>
      <p:pic>
        <p:nvPicPr>
          <p:cNvPr id="1027" name="Picture 3">
            <a:extLst>
              <a:ext uri="{FF2B5EF4-FFF2-40B4-BE49-F238E27FC236}">
                <a16:creationId xmlns:a16="http://schemas.microsoft.com/office/drawing/2014/main" id="{D7A850AB-DE03-4276-AF2C-249CA6FCB7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3096" y="1647132"/>
            <a:ext cx="3965143" cy="49528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5455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D550C3-30F5-48C8-81F4-F8E75D95B2F5}"/>
              </a:ext>
            </a:extLst>
          </p:cNvPr>
          <p:cNvSpPr>
            <a:spLocks noGrp="1"/>
          </p:cNvSpPr>
          <p:nvPr>
            <p:ph type="title"/>
          </p:nvPr>
        </p:nvSpPr>
        <p:spPr/>
        <p:txBody>
          <a:bodyPr/>
          <a:lstStyle/>
          <a:p>
            <a:r>
              <a:rPr lang="nl-NL" dirty="0"/>
              <a:t>Sierkooi</a:t>
            </a:r>
          </a:p>
        </p:txBody>
      </p:sp>
      <p:sp>
        <p:nvSpPr>
          <p:cNvPr id="3" name="Tijdelijke aanduiding voor inhoud 2">
            <a:extLst>
              <a:ext uri="{FF2B5EF4-FFF2-40B4-BE49-F238E27FC236}">
                <a16:creationId xmlns:a16="http://schemas.microsoft.com/office/drawing/2014/main" id="{AFCEACCD-17D8-4242-98BC-4FBD215A4434}"/>
              </a:ext>
            </a:extLst>
          </p:cNvPr>
          <p:cNvSpPr>
            <a:spLocks noGrp="1"/>
          </p:cNvSpPr>
          <p:nvPr>
            <p:ph idx="1"/>
          </p:nvPr>
        </p:nvSpPr>
        <p:spPr/>
        <p:txBody>
          <a:bodyPr/>
          <a:lstStyle/>
          <a:p>
            <a:r>
              <a:rPr lang="en-US" dirty="0" err="1"/>
              <a:t>één</a:t>
            </a:r>
            <a:r>
              <a:rPr lang="en-US" dirty="0"/>
              <a:t> of </a:t>
            </a:r>
            <a:r>
              <a:rPr lang="en-US" dirty="0" err="1"/>
              <a:t>enkele</a:t>
            </a:r>
            <a:r>
              <a:rPr lang="en-US" dirty="0"/>
              <a:t> </a:t>
            </a:r>
            <a:r>
              <a:rPr lang="en-US" dirty="0" err="1"/>
              <a:t>vogels</a:t>
            </a:r>
            <a:r>
              <a:rPr lang="en-US" dirty="0"/>
              <a:t> die </a:t>
            </a:r>
            <a:r>
              <a:rPr lang="en-US" dirty="0" err="1"/>
              <a:t>binnenshuis</a:t>
            </a:r>
            <a:r>
              <a:rPr lang="en-US" dirty="0"/>
              <a:t> </a:t>
            </a:r>
            <a:r>
              <a:rPr lang="en-US" dirty="0" err="1"/>
              <a:t>als</a:t>
            </a:r>
            <a:r>
              <a:rPr lang="en-US" dirty="0"/>
              <a:t> </a:t>
            </a:r>
            <a:r>
              <a:rPr lang="en-US" dirty="0" err="1"/>
              <a:t>gezelschapsdier</a:t>
            </a:r>
            <a:r>
              <a:rPr lang="en-US" dirty="0"/>
              <a:t> </a:t>
            </a:r>
            <a:r>
              <a:rPr lang="en-US" dirty="0" err="1"/>
              <a:t>worden</a:t>
            </a:r>
            <a:r>
              <a:rPr lang="en-US" dirty="0"/>
              <a:t> </a:t>
            </a:r>
            <a:r>
              <a:rPr lang="en-US" dirty="0" err="1"/>
              <a:t>gehouden</a:t>
            </a:r>
            <a:r>
              <a:rPr lang="en-US" dirty="0"/>
              <a:t>.</a:t>
            </a:r>
          </a:p>
          <a:p>
            <a:r>
              <a:rPr lang="en-US" dirty="0" err="1"/>
              <a:t>veel</a:t>
            </a:r>
            <a:r>
              <a:rPr lang="en-US" dirty="0"/>
              <a:t> </a:t>
            </a:r>
            <a:r>
              <a:rPr lang="en-US" dirty="0" err="1"/>
              <a:t>voorkomend</a:t>
            </a:r>
            <a:r>
              <a:rPr lang="en-US" dirty="0"/>
              <a:t> </a:t>
            </a:r>
            <a:r>
              <a:rPr lang="en-US" dirty="0" err="1"/>
              <a:t>probleem</a:t>
            </a:r>
            <a:r>
              <a:rPr lang="en-US" dirty="0"/>
              <a:t> </a:t>
            </a:r>
            <a:r>
              <a:rPr lang="en-US" dirty="0" err="1"/>
              <a:t>hierbij</a:t>
            </a:r>
            <a:r>
              <a:rPr lang="en-US" dirty="0"/>
              <a:t> is </a:t>
            </a:r>
            <a:r>
              <a:rPr lang="en-US" dirty="0" err="1"/>
              <a:t>dat</a:t>
            </a:r>
            <a:r>
              <a:rPr lang="en-US" dirty="0"/>
              <a:t> </a:t>
            </a:r>
            <a:r>
              <a:rPr lang="en-US" dirty="0" err="1"/>
              <a:t>vogels</a:t>
            </a:r>
            <a:r>
              <a:rPr lang="en-US" dirty="0"/>
              <a:t> in </a:t>
            </a:r>
            <a:r>
              <a:rPr lang="en-US" dirty="0" err="1"/>
              <a:t>te</a:t>
            </a:r>
            <a:r>
              <a:rPr lang="en-US" dirty="0"/>
              <a:t> </a:t>
            </a:r>
            <a:r>
              <a:rPr lang="en-US" dirty="0" err="1"/>
              <a:t>kleine</a:t>
            </a:r>
            <a:r>
              <a:rPr lang="en-US" dirty="0"/>
              <a:t> of </a:t>
            </a:r>
            <a:r>
              <a:rPr lang="en-US" dirty="0" err="1"/>
              <a:t>niet</a:t>
            </a:r>
            <a:r>
              <a:rPr lang="en-US" dirty="0"/>
              <a:t> </a:t>
            </a:r>
            <a:r>
              <a:rPr lang="en-US" dirty="0" err="1"/>
              <a:t>doelmatige</a:t>
            </a:r>
            <a:r>
              <a:rPr lang="en-US" dirty="0"/>
              <a:t> </a:t>
            </a:r>
            <a:r>
              <a:rPr lang="en-US" dirty="0" err="1"/>
              <a:t>kooien</a:t>
            </a:r>
            <a:r>
              <a:rPr lang="en-US" dirty="0"/>
              <a:t> </a:t>
            </a:r>
            <a:r>
              <a:rPr lang="en-US" dirty="0" err="1"/>
              <a:t>worden</a:t>
            </a:r>
            <a:r>
              <a:rPr lang="en-US" dirty="0"/>
              <a:t> </a:t>
            </a:r>
            <a:r>
              <a:rPr lang="en-US" dirty="0" err="1"/>
              <a:t>gehuisvest</a:t>
            </a:r>
            <a:r>
              <a:rPr lang="en-US" dirty="0"/>
              <a:t>.</a:t>
            </a:r>
          </a:p>
          <a:p>
            <a:r>
              <a:rPr lang="en-US" dirty="0" err="1"/>
              <a:t>Oorzaken</a:t>
            </a:r>
            <a:r>
              <a:rPr lang="en-US" dirty="0"/>
              <a:t> </a:t>
            </a:r>
            <a:r>
              <a:rPr lang="en-US" dirty="0" err="1"/>
              <a:t>hiervoor</a:t>
            </a:r>
            <a:r>
              <a:rPr lang="en-US" dirty="0"/>
              <a:t> </a:t>
            </a:r>
            <a:r>
              <a:rPr lang="en-US" dirty="0" err="1"/>
              <a:t>liggen</a:t>
            </a:r>
            <a:r>
              <a:rPr lang="en-US" dirty="0"/>
              <a:t>:</a:t>
            </a:r>
          </a:p>
          <a:p>
            <a:pPr marL="0" indent="0">
              <a:buNone/>
            </a:pPr>
            <a:r>
              <a:rPr lang="en-US" dirty="0"/>
              <a:t>	- </a:t>
            </a:r>
            <a:r>
              <a:rPr lang="en-US" dirty="0" err="1"/>
              <a:t>kooien</a:t>
            </a:r>
            <a:r>
              <a:rPr lang="en-US" dirty="0"/>
              <a:t> die </a:t>
            </a:r>
            <a:r>
              <a:rPr lang="en-US" dirty="0" err="1"/>
              <a:t>moeten</a:t>
            </a:r>
            <a:r>
              <a:rPr lang="en-US" dirty="0"/>
              <a:t> </a:t>
            </a:r>
            <a:r>
              <a:rPr lang="en-US" dirty="0" err="1"/>
              <a:t>passen</a:t>
            </a:r>
            <a:r>
              <a:rPr lang="en-US" dirty="0"/>
              <a:t> </a:t>
            </a:r>
            <a:r>
              <a:rPr lang="en-US" dirty="0" err="1"/>
              <a:t>bij</a:t>
            </a:r>
            <a:r>
              <a:rPr lang="en-US" dirty="0"/>
              <a:t> het interieur, </a:t>
            </a:r>
          </a:p>
          <a:p>
            <a:pPr marL="0" indent="0">
              <a:buNone/>
            </a:pPr>
            <a:r>
              <a:rPr lang="en-US" dirty="0"/>
              <a:t>	- </a:t>
            </a:r>
            <a:r>
              <a:rPr lang="en-US" dirty="0" err="1"/>
              <a:t>binnen</a:t>
            </a:r>
            <a:r>
              <a:rPr lang="en-US" dirty="0"/>
              <a:t> </a:t>
            </a:r>
            <a:r>
              <a:rPr lang="en-US" dirty="0" err="1"/>
              <a:t>een</a:t>
            </a:r>
            <a:r>
              <a:rPr lang="en-US" dirty="0"/>
              <a:t> budget </a:t>
            </a:r>
            <a:r>
              <a:rPr lang="en-US" dirty="0" err="1"/>
              <a:t>moeten</a:t>
            </a:r>
            <a:r>
              <a:rPr lang="en-US" dirty="0"/>
              <a:t> </a:t>
            </a:r>
            <a:r>
              <a:rPr lang="en-US" dirty="0" err="1"/>
              <a:t>blijven</a:t>
            </a:r>
            <a:endParaRPr lang="en-US" dirty="0"/>
          </a:p>
          <a:p>
            <a:pPr marL="0" indent="0">
              <a:buNone/>
            </a:pPr>
            <a:r>
              <a:rPr lang="en-US" dirty="0"/>
              <a:t>	- </a:t>
            </a:r>
            <a:r>
              <a:rPr lang="en-US" dirty="0" err="1"/>
              <a:t>vooral</a:t>
            </a:r>
            <a:r>
              <a:rPr lang="en-US" dirty="0"/>
              <a:t> </a:t>
            </a:r>
            <a:r>
              <a:rPr lang="en-US" dirty="0" err="1"/>
              <a:t>niet</a:t>
            </a:r>
            <a:r>
              <a:rPr lang="en-US" dirty="0"/>
              <a:t> zo </a:t>
            </a:r>
            <a:r>
              <a:rPr lang="en-US" dirty="0" err="1"/>
              <a:t>groot</a:t>
            </a:r>
            <a:r>
              <a:rPr lang="en-US" dirty="0"/>
              <a:t> </a:t>
            </a:r>
            <a:r>
              <a:rPr lang="en-US" dirty="0" err="1"/>
              <a:t>mogen</a:t>
            </a:r>
            <a:r>
              <a:rPr lang="en-US" dirty="0"/>
              <a:t> </a:t>
            </a:r>
            <a:r>
              <a:rPr lang="en-US" dirty="0" err="1"/>
              <a:t>zijn</a:t>
            </a:r>
            <a:r>
              <a:rPr lang="en-US" dirty="0"/>
              <a:t> </a:t>
            </a:r>
            <a:r>
              <a:rPr lang="en-US" dirty="0" err="1"/>
              <a:t>dat</a:t>
            </a:r>
            <a:r>
              <a:rPr lang="en-US" dirty="0"/>
              <a:t> ze </a:t>
            </a:r>
            <a:r>
              <a:rPr lang="en-US" dirty="0" err="1"/>
              <a:t>domineren</a:t>
            </a:r>
            <a:r>
              <a:rPr lang="en-US" dirty="0"/>
              <a:t> in huis</a:t>
            </a:r>
          </a:p>
          <a:p>
            <a:pPr marL="0" indent="0">
              <a:buNone/>
            </a:pPr>
            <a:r>
              <a:rPr lang="en-US" dirty="0"/>
              <a:t>	- Tot </a:t>
            </a:r>
            <a:r>
              <a:rPr lang="en-US" dirty="0" err="1"/>
              <a:t>overmaat</a:t>
            </a:r>
            <a:r>
              <a:rPr lang="en-US" dirty="0"/>
              <a:t> van ramp </a:t>
            </a:r>
            <a:r>
              <a:rPr lang="en-US" dirty="0" err="1"/>
              <a:t>wordt</a:t>
            </a:r>
            <a:r>
              <a:rPr lang="en-US" dirty="0"/>
              <a:t> </a:t>
            </a:r>
            <a:r>
              <a:rPr lang="en-US" dirty="0" err="1"/>
              <a:t>er</a:t>
            </a:r>
            <a:r>
              <a:rPr lang="en-US" dirty="0"/>
              <a:t> dan </a:t>
            </a:r>
            <a:r>
              <a:rPr lang="en-US" dirty="0" err="1"/>
              <a:t>bij</a:t>
            </a:r>
            <a:r>
              <a:rPr lang="en-US" dirty="0"/>
              <a:t> de “</a:t>
            </a:r>
            <a:r>
              <a:rPr lang="en-US" dirty="0" err="1"/>
              <a:t>mooie</a:t>
            </a:r>
            <a:r>
              <a:rPr lang="en-US" dirty="0"/>
              <a:t>” </a:t>
            </a:r>
            <a:r>
              <a:rPr lang="en-US" dirty="0" err="1"/>
              <a:t>kooi</a:t>
            </a:r>
            <a:r>
              <a:rPr lang="en-US" dirty="0"/>
              <a:t> </a:t>
            </a:r>
            <a:r>
              <a:rPr lang="en-US" dirty="0" err="1"/>
              <a:t>een</a:t>
            </a:r>
            <a:r>
              <a:rPr lang="en-US" dirty="0"/>
              <a:t> </a:t>
            </a:r>
            <a:r>
              <a:rPr lang="en-US" dirty="0" err="1"/>
              <a:t>vogel</a:t>
            </a:r>
            <a:r>
              <a:rPr lang="en-US" dirty="0"/>
              <a:t> </a:t>
            </a:r>
            <a:r>
              <a:rPr lang="en-US" dirty="0" err="1"/>
              <a:t>gezocht</a:t>
            </a:r>
            <a:r>
              <a:rPr lang="en-US" dirty="0"/>
              <a:t>               	  die men </a:t>
            </a:r>
            <a:r>
              <a:rPr lang="en-US" dirty="0" err="1"/>
              <a:t>leuk</a:t>
            </a:r>
            <a:r>
              <a:rPr lang="en-US" dirty="0"/>
              <a:t> </a:t>
            </a:r>
            <a:r>
              <a:rPr lang="en-US" dirty="0" err="1"/>
              <a:t>vindt</a:t>
            </a:r>
            <a:r>
              <a:rPr lang="en-US" dirty="0"/>
              <a:t>. </a:t>
            </a:r>
            <a:endParaRPr lang="nl-NL" dirty="0"/>
          </a:p>
        </p:txBody>
      </p:sp>
    </p:spTree>
    <p:extLst>
      <p:ext uri="{BB962C8B-B14F-4D97-AF65-F5344CB8AC3E}">
        <p14:creationId xmlns:p14="http://schemas.microsoft.com/office/powerpoint/2010/main" val="3119502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34E175-BDD2-4429-9808-B33333866786}"/>
              </a:ext>
            </a:extLst>
          </p:cNvPr>
          <p:cNvSpPr>
            <a:spLocks noGrp="1"/>
          </p:cNvSpPr>
          <p:nvPr>
            <p:ph type="title"/>
          </p:nvPr>
        </p:nvSpPr>
        <p:spPr/>
        <p:txBody>
          <a:bodyPr/>
          <a:lstStyle/>
          <a:p>
            <a:r>
              <a:rPr lang="nl-NL" dirty="0"/>
              <a:t>Inrichting sierkooi</a:t>
            </a:r>
          </a:p>
        </p:txBody>
      </p:sp>
      <p:sp>
        <p:nvSpPr>
          <p:cNvPr id="3" name="Tijdelijke aanduiding voor inhoud 2">
            <a:extLst>
              <a:ext uri="{FF2B5EF4-FFF2-40B4-BE49-F238E27FC236}">
                <a16:creationId xmlns:a16="http://schemas.microsoft.com/office/drawing/2014/main" id="{0C226AFD-D33A-4D8A-8CDA-241FE45FE952}"/>
              </a:ext>
            </a:extLst>
          </p:cNvPr>
          <p:cNvSpPr>
            <a:spLocks noGrp="1"/>
          </p:cNvSpPr>
          <p:nvPr>
            <p:ph idx="1"/>
          </p:nvPr>
        </p:nvSpPr>
        <p:spPr/>
        <p:txBody>
          <a:bodyPr/>
          <a:lstStyle/>
          <a:p>
            <a:r>
              <a:rPr lang="en-US" dirty="0" err="1"/>
              <a:t>beperkte</a:t>
            </a:r>
            <a:r>
              <a:rPr lang="en-US" dirty="0"/>
              <a:t> </a:t>
            </a:r>
            <a:r>
              <a:rPr lang="en-US" dirty="0" err="1"/>
              <a:t>ruimte</a:t>
            </a:r>
            <a:r>
              <a:rPr lang="en-US" dirty="0"/>
              <a:t> zo </a:t>
            </a:r>
            <a:r>
              <a:rPr lang="en-US" dirty="0" err="1"/>
              <a:t>efficiënt</a:t>
            </a:r>
            <a:r>
              <a:rPr lang="en-US" dirty="0"/>
              <a:t> </a:t>
            </a:r>
            <a:r>
              <a:rPr lang="en-US" dirty="0" err="1"/>
              <a:t>mogelijk</a:t>
            </a:r>
            <a:r>
              <a:rPr lang="en-US" dirty="0"/>
              <a:t> </a:t>
            </a:r>
            <a:r>
              <a:rPr lang="en-US" dirty="0" err="1"/>
              <a:t>gebruiken</a:t>
            </a:r>
            <a:endParaRPr lang="en-US" dirty="0"/>
          </a:p>
          <a:p>
            <a:r>
              <a:rPr lang="en-US" dirty="0" err="1"/>
              <a:t>maximaal</a:t>
            </a:r>
            <a:r>
              <a:rPr lang="en-US" dirty="0"/>
              <a:t> </a:t>
            </a:r>
            <a:r>
              <a:rPr lang="en-US" dirty="0" err="1"/>
              <a:t>haalbare</a:t>
            </a:r>
            <a:r>
              <a:rPr lang="en-US" dirty="0"/>
              <a:t> </a:t>
            </a:r>
            <a:r>
              <a:rPr lang="en-US" dirty="0" err="1"/>
              <a:t>vliegruimte</a:t>
            </a:r>
            <a:r>
              <a:rPr lang="en-US" dirty="0"/>
              <a:t> in de </a:t>
            </a:r>
            <a:r>
              <a:rPr lang="en-US" dirty="0" err="1"/>
              <a:t>kooi</a:t>
            </a:r>
            <a:r>
              <a:rPr lang="en-US" dirty="0"/>
              <a:t> </a:t>
            </a:r>
            <a:r>
              <a:rPr lang="en-US" dirty="0" err="1"/>
              <a:t>realiseren</a:t>
            </a:r>
            <a:endParaRPr lang="en-US" dirty="0"/>
          </a:p>
          <a:p>
            <a:r>
              <a:rPr lang="en-US" dirty="0"/>
              <a:t>de </a:t>
            </a:r>
            <a:r>
              <a:rPr lang="en-US" dirty="0" err="1"/>
              <a:t>zogenaamde</a:t>
            </a:r>
            <a:r>
              <a:rPr lang="en-US" dirty="0"/>
              <a:t> </a:t>
            </a:r>
            <a:r>
              <a:rPr lang="en-US" i="1" dirty="0" err="1"/>
              <a:t>driesprong</a:t>
            </a:r>
            <a:endParaRPr lang="en-US" i="1" dirty="0"/>
          </a:p>
          <a:p>
            <a:r>
              <a:rPr lang="en-US" dirty="0"/>
              <a:t>De diameter van de </a:t>
            </a:r>
            <a:r>
              <a:rPr lang="en-US" dirty="0" err="1"/>
              <a:t>zitstokken</a:t>
            </a:r>
            <a:r>
              <a:rPr lang="en-US" dirty="0"/>
              <a:t> is </a:t>
            </a:r>
            <a:r>
              <a:rPr lang="en-US" dirty="0" err="1"/>
              <a:t>afhankelijk</a:t>
            </a:r>
            <a:r>
              <a:rPr lang="en-US" dirty="0"/>
              <a:t> van de </a:t>
            </a:r>
            <a:r>
              <a:rPr lang="en-US" dirty="0" err="1"/>
              <a:t>soort</a:t>
            </a:r>
            <a:r>
              <a:rPr lang="en-US" dirty="0"/>
              <a:t> </a:t>
            </a:r>
            <a:r>
              <a:rPr lang="en-US" dirty="0" err="1"/>
              <a:t>vogel</a:t>
            </a:r>
            <a:endParaRPr lang="en-US" dirty="0"/>
          </a:p>
          <a:p>
            <a:r>
              <a:rPr lang="en-US" dirty="0" err="1"/>
              <a:t>een</a:t>
            </a:r>
            <a:r>
              <a:rPr lang="en-US" dirty="0"/>
              <a:t> </a:t>
            </a:r>
            <a:r>
              <a:rPr lang="en-US" dirty="0" err="1"/>
              <a:t>hoge</a:t>
            </a:r>
            <a:r>
              <a:rPr lang="en-US" dirty="0"/>
              <a:t> </a:t>
            </a:r>
            <a:r>
              <a:rPr lang="en-US" dirty="0" err="1"/>
              <a:t>slaapgelegenheid</a:t>
            </a:r>
            <a:r>
              <a:rPr lang="en-US" dirty="0"/>
              <a:t> </a:t>
            </a:r>
          </a:p>
          <a:p>
            <a:r>
              <a:rPr lang="en-US" dirty="0"/>
              <a:t>de </a:t>
            </a:r>
            <a:r>
              <a:rPr lang="en-US" dirty="0" err="1"/>
              <a:t>voer</a:t>
            </a:r>
            <a:r>
              <a:rPr lang="en-US" dirty="0"/>
              <a:t>- </a:t>
            </a:r>
            <a:r>
              <a:rPr lang="en-US" dirty="0" err="1"/>
              <a:t>en</a:t>
            </a:r>
            <a:r>
              <a:rPr lang="en-US" dirty="0"/>
              <a:t> </a:t>
            </a:r>
            <a:r>
              <a:rPr lang="en-US" dirty="0" err="1"/>
              <a:t>drinkbakjes</a:t>
            </a:r>
            <a:r>
              <a:rPr lang="en-US" dirty="0"/>
              <a:t> </a:t>
            </a:r>
            <a:r>
              <a:rPr lang="en-US" dirty="0" err="1"/>
              <a:t>beter</a:t>
            </a:r>
            <a:r>
              <a:rPr lang="en-US" dirty="0"/>
              <a:t> </a:t>
            </a:r>
            <a:r>
              <a:rPr lang="en-US" dirty="0" err="1"/>
              <a:t>niet</a:t>
            </a:r>
            <a:r>
              <a:rPr lang="en-US" u="sng" dirty="0"/>
              <a:t> in</a:t>
            </a:r>
            <a:r>
              <a:rPr lang="en-US" dirty="0"/>
              <a:t> de </a:t>
            </a:r>
            <a:r>
              <a:rPr lang="en-US" dirty="0" err="1"/>
              <a:t>kooi</a:t>
            </a:r>
            <a:r>
              <a:rPr lang="en-US" dirty="0"/>
              <a:t> </a:t>
            </a:r>
            <a:r>
              <a:rPr lang="en-US" dirty="0" err="1"/>
              <a:t>plaatsen</a:t>
            </a:r>
            <a:r>
              <a:rPr lang="en-US" dirty="0"/>
              <a:t> maar </a:t>
            </a:r>
            <a:r>
              <a:rPr lang="en-US" dirty="0" err="1"/>
              <a:t>er</a:t>
            </a:r>
            <a:r>
              <a:rPr lang="en-US" dirty="0"/>
              <a:t> </a:t>
            </a:r>
            <a:r>
              <a:rPr lang="en-US" dirty="0" err="1"/>
              <a:t>buiten</a:t>
            </a:r>
            <a:endParaRPr lang="nl-NL" dirty="0"/>
          </a:p>
        </p:txBody>
      </p:sp>
    </p:spTree>
    <p:extLst>
      <p:ext uri="{BB962C8B-B14F-4D97-AF65-F5344CB8AC3E}">
        <p14:creationId xmlns:p14="http://schemas.microsoft.com/office/powerpoint/2010/main" val="1458574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111690-0420-480A-8746-C359CB5308A9}"/>
              </a:ext>
            </a:extLst>
          </p:cNvPr>
          <p:cNvSpPr>
            <a:spLocks noGrp="1"/>
          </p:cNvSpPr>
          <p:nvPr>
            <p:ph type="title"/>
          </p:nvPr>
        </p:nvSpPr>
        <p:spPr/>
        <p:txBody>
          <a:bodyPr/>
          <a:lstStyle/>
          <a:p>
            <a:r>
              <a:rPr lang="nl-NL" dirty="0"/>
              <a:t>Plaats van de sierkooi</a:t>
            </a:r>
          </a:p>
        </p:txBody>
      </p:sp>
      <p:sp>
        <p:nvSpPr>
          <p:cNvPr id="3" name="Tijdelijke aanduiding voor inhoud 2">
            <a:extLst>
              <a:ext uri="{FF2B5EF4-FFF2-40B4-BE49-F238E27FC236}">
                <a16:creationId xmlns:a16="http://schemas.microsoft.com/office/drawing/2014/main" id="{A6B889E7-E7F4-4674-87B9-EF1271EBFD79}"/>
              </a:ext>
            </a:extLst>
          </p:cNvPr>
          <p:cNvSpPr>
            <a:spLocks noGrp="1"/>
          </p:cNvSpPr>
          <p:nvPr>
            <p:ph idx="1"/>
          </p:nvPr>
        </p:nvSpPr>
        <p:spPr>
          <a:xfrm>
            <a:off x="677334" y="1633491"/>
            <a:ext cx="8596668" cy="4407871"/>
          </a:xfrm>
        </p:spPr>
        <p:txBody>
          <a:bodyPr>
            <a:normAutofit/>
          </a:bodyPr>
          <a:lstStyle/>
          <a:p>
            <a:r>
              <a:rPr lang="nl-NL" dirty="0"/>
              <a:t>Belangrijk rust en welzijn van de vogel</a:t>
            </a:r>
          </a:p>
          <a:p>
            <a:r>
              <a:rPr lang="en-US" dirty="0" err="1"/>
              <a:t>Een</a:t>
            </a:r>
            <a:r>
              <a:rPr lang="en-US" dirty="0"/>
              <a:t> </a:t>
            </a:r>
            <a:r>
              <a:rPr lang="en-US" dirty="0" err="1"/>
              <a:t>goede</a:t>
            </a:r>
            <a:r>
              <a:rPr lang="en-US" dirty="0"/>
              <a:t> </a:t>
            </a:r>
            <a:r>
              <a:rPr lang="en-US" dirty="0" err="1"/>
              <a:t>lichtinval</a:t>
            </a:r>
            <a:r>
              <a:rPr lang="en-US" dirty="0"/>
              <a:t> is </a:t>
            </a:r>
            <a:r>
              <a:rPr lang="en-US" dirty="0" err="1"/>
              <a:t>belangrijk</a:t>
            </a:r>
            <a:r>
              <a:rPr lang="en-US" dirty="0"/>
              <a:t> </a:t>
            </a:r>
            <a:r>
              <a:rPr lang="en-US" dirty="0" err="1"/>
              <a:t>voor</a:t>
            </a:r>
            <a:r>
              <a:rPr lang="en-US" dirty="0"/>
              <a:t> het </a:t>
            </a:r>
            <a:r>
              <a:rPr lang="en-US" dirty="0" err="1"/>
              <a:t>dag</a:t>
            </a:r>
            <a:r>
              <a:rPr lang="en-US" dirty="0"/>
              <a:t>- </a:t>
            </a:r>
            <a:r>
              <a:rPr lang="en-US" dirty="0" err="1"/>
              <a:t>en</a:t>
            </a:r>
            <a:r>
              <a:rPr lang="en-US" dirty="0"/>
              <a:t> </a:t>
            </a:r>
            <a:r>
              <a:rPr lang="en-US" dirty="0" err="1"/>
              <a:t>nachtritme</a:t>
            </a:r>
            <a:r>
              <a:rPr lang="en-US" dirty="0"/>
              <a:t> </a:t>
            </a:r>
          </a:p>
          <a:p>
            <a:r>
              <a:rPr lang="en-US" dirty="0" err="1"/>
              <a:t>niet</a:t>
            </a:r>
            <a:r>
              <a:rPr lang="en-US" dirty="0"/>
              <a:t> </a:t>
            </a:r>
            <a:r>
              <a:rPr lang="en-US" dirty="0" err="1"/>
              <a:t>te</a:t>
            </a:r>
            <a:r>
              <a:rPr lang="en-US" dirty="0"/>
              <a:t> </a:t>
            </a:r>
            <a:r>
              <a:rPr lang="en-US" dirty="0" err="1"/>
              <a:t>dicht</a:t>
            </a:r>
            <a:r>
              <a:rPr lang="en-US" dirty="0"/>
              <a:t> </a:t>
            </a:r>
            <a:r>
              <a:rPr lang="en-US" dirty="0" err="1"/>
              <a:t>bij</a:t>
            </a:r>
            <a:r>
              <a:rPr lang="en-US" dirty="0"/>
              <a:t> het </a:t>
            </a:r>
            <a:r>
              <a:rPr lang="en-US" dirty="0" err="1"/>
              <a:t>raam</a:t>
            </a:r>
            <a:r>
              <a:rPr lang="en-US" dirty="0"/>
              <a:t> </a:t>
            </a:r>
            <a:r>
              <a:rPr lang="en-US" dirty="0" err="1"/>
              <a:t>plaatsen</a:t>
            </a:r>
            <a:r>
              <a:rPr lang="en-US" dirty="0"/>
              <a:t> </a:t>
            </a:r>
            <a:r>
              <a:rPr lang="en-US" dirty="0" err="1"/>
              <a:t>omdat</a:t>
            </a:r>
            <a:r>
              <a:rPr lang="en-US" dirty="0"/>
              <a:t> het </a:t>
            </a:r>
            <a:r>
              <a:rPr lang="en-US" dirty="0" err="1"/>
              <a:t>hier</a:t>
            </a:r>
            <a:r>
              <a:rPr lang="en-US" dirty="0"/>
              <a:t> </a:t>
            </a:r>
            <a:r>
              <a:rPr lang="en-US" dirty="0" err="1"/>
              <a:t>nogal</a:t>
            </a:r>
            <a:r>
              <a:rPr lang="en-US" dirty="0"/>
              <a:t> </a:t>
            </a:r>
            <a:r>
              <a:rPr lang="en-US" dirty="0" err="1"/>
              <a:t>eens</a:t>
            </a:r>
            <a:r>
              <a:rPr lang="en-US" dirty="0"/>
              <a:t> </a:t>
            </a:r>
            <a:r>
              <a:rPr lang="en-US" dirty="0" err="1"/>
              <a:t>tocht</a:t>
            </a:r>
            <a:endParaRPr lang="en-US" dirty="0"/>
          </a:p>
          <a:p>
            <a:r>
              <a:rPr lang="en-US" dirty="0"/>
              <a:t>de </a:t>
            </a:r>
            <a:r>
              <a:rPr lang="en-US" dirty="0" err="1"/>
              <a:t>temperatuurschommelingen</a:t>
            </a:r>
            <a:r>
              <a:rPr lang="en-US" dirty="0"/>
              <a:t> </a:t>
            </a:r>
            <a:r>
              <a:rPr lang="en-US" dirty="0" err="1"/>
              <a:t>niet</a:t>
            </a:r>
            <a:r>
              <a:rPr lang="en-US" dirty="0"/>
              <a:t> </a:t>
            </a:r>
            <a:r>
              <a:rPr lang="en-US" dirty="0" err="1"/>
              <a:t>te</a:t>
            </a:r>
            <a:r>
              <a:rPr lang="en-US" dirty="0"/>
              <a:t> </a:t>
            </a:r>
            <a:r>
              <a:rPr lang="en-US" dirty="0" err="1"/>
              <a:t>groot</a:t>
            </a:r>
            <a:r>
              <a:rPr lang="en-US" dirty="0"/>
              <a:t> </a:t>
            </a:r>
            <a:r>
              <a:rPr lang="en-US" dirty="0" err="1"/>
              <a:t>laten</a:t>
            </a:r>
            <a:r>
              <a:rPr lang="en-US" dirty="0"/>
              <a:t> </a:t>
            </a:r>
            <a:r>
              <a:rPr lang="en-US" dirty="0" err="1"/>
              <a:t>zijn</a:t>
            </a:r>
            <a:r>
              <a:rPr lang="en-US" dirty="0"/>
              <a:t> </a:t>
            </a:r>
            <a:r>
              <a:rPr lang="en-US" dirty="0" err="1"/>
              <a:t>voor</a:t>
            </a:r>
            <a:r>
              <a:rPr lang="en-US" dirty="0"/>
              <a:t> de </a:t>
            </a:r>
            <a:r>
              <a:rPr lang="en-US" dirty="0" err="1"/>
              <a:t>vogel</a:t>
            </a:r>
            <a:endParaRPr lang="en-US" dirty="0"/>
          </a:p>
          <a:p>
            <a:r>
              <a:rPr lang="en-US" dirty="0" err="1"/>
              <a:t>Kooi</a:t>
            </a:r>
            <a:r>
              <a:rPr lang="en-US" dirty="0"/>
              <a:t> </a:t>
            </a:r>
            <a:r>
              <a:rPr lang="en-US" dirty="0" err="1"/>
              <a:t>plaatsen</a:t>
            </a:r>
            <a:r>
              <a:rPr lang="en-US" dirty="0"/>
              <a:t> </a:t>
            </a:r>
            <a:r>
              <a:rPr lang="en-US" dirty="0" err="1"/>
              <a:t>buiten</a:t>
            </a:r>
            <a:r>
              <a:rPr lang="en-US" dirty="0"/>
              <a:t> </a:t>
            </a:r>
            <a:r>
              <a:rPr lang="en-US" dirty="0" err="1"/>
              <a:t>een</a:t>
            </a:r>
            <a:r>
              <a:rPr lang="en-US" dirty="0"/>
              <a:t> </a:t>
            </a:r>
            <a:r>
              <a:rPr lang="en-US" dirty="0" err="1"/>
              <a:t>looproute</a:t>
            </a:r>
            <a:endParaRPr lang="en-US" dirty="0"/>
          </a:p>
          <a:p>
            <a:r>
              <a:rPr lang="en-US" dirty="0" err="1"/>
              <a:t>Tegen</a:t>
            </a:r>
            <a:r>
              <a:rPr lang="en-US" dirty="0"/>
              <a:t> of in de </a:t>
            </a:r>
            <a:r>
              <a:rPr lang="en-US" dirty="0" err="1"/>
              <a:t>nabijheid</a:t>
            </a:r>
            <a:r>
              <a:rPr lang="en-US" dirty="0"/>
              <a:t> van </a:t>
            </a:r>
            <a:r>
              <a:rPr lang="en-US" dirty="0" err="1"/>
              <a:t>een</a:t>
            </a:r>
            <a:r>
              <a:rPr lang="en-US" dirty="0"/>
              <a:t> wand </a:t>
            </a:r>
            <a:r>
              <a:rPr lang="en-US" dirty="0" err="1"/>
              <a:t>geeft</a:t>
            </a:r>
            <a:r>
              <a:rPr lang="en-US" dirty="0"/>
              <a:t> de </a:t>
            </a:r>
            <a:r>
              <a:rPr lang="en-US" dirty="0" err="1"/>
              <a:t>vogel</a:t>
            </a:r>
            <a:r>
              <a:rPr lang="en-US" dirty="0"/>
              <a:t> rust</a:t>
            </a:r>
          </a:p>
          <a:p>
            <a:r>
              <a:rPr lang="en-US" dirty="0"/>
              <a:t>op </a:t>
            </a:r>
            <a:r>
              <a:rPr lang="en-US" dirty="0" err="1"/>
              <a:t>ooghoogte</a:t>
            </a:r>
            <a:r>
              <a:rPr lang="en-US" dirty="0"/>
              <a:t> </a:t>
            </a:r>
          </a:p>
          <a:p>
            <a:r>
              <a:rPr lang="en-US" dirty="0" err="1"/>
              <a:t>Een</a:t>
            </a:r>
            <a:r>
              <a:rPr lang="en-US" dirty="0"/>
              <a:t> </a:t>
            </a:r>
            <a:r>
              <a:rPr lang="en-US" dirty="0" err="1"/>
              <a:t>stabiele</a:t>
            </a:r>
            <a:r>
              <a:rPr lang="en-US" dirty="0"/>
              <a:t> </a:t>
            </a:r>
            <a:r>
              <a:rPr lang="en-US" dirty="0" err="1"/>
              <a:t>plaatsing</a:t>
            </a:r>
            <a:r>
              <a:rPr lang="en-US" dirty="0"/>
              <a:t> </a:t>
            </a:r>
            <a:r>
              <a:rPr lang="en-US" dirty="0" err="1"/>
              <a:t>dus</a:t>
            </a:r>
            <a:r>
              <a:rPr lang="en-US" dirty="0"/>
              <a:t> de </a:t>
            </a:r>
            <a:r>
              <a:rPr lang="en-US" dirty="0" err="1"/>
              <a:t>kooi</a:t>
            </a:r>
            <a:r>
              <a:rPr lang="en-US" dirty="0"/>
              <a:t> </a:t>
            </a:r>
            <a:r>
              <a:rPr lang="en-US" dirty="0" err="1"/>
              <a:t>niet</a:t>
            </a:r>
            <a:r>
              <a:rPr lang="en-US" dirty="0"/>
              <a:t> </a:t>
            </a:r>
            <a:r>
              <a:rPr lang="en-US" dirty="0" err="1"/>
              <a:t>ophangen</a:t>
            </a:r>
            <a:endParaRPr lang="en-US" dirty="0"/>
          </a:p>
          <a:p>
            <a:r>
              <a:rPr lang="en-US" dirty="0" err="1"/>
              <a:t>Plaats</a:t>
            </a:r>
            <a:r>
              <a:rPr lang="en-US" dirty="0"/>
              <a:t> de </a:t>
            </a:r>
            <a:r>
              <a:rPr lang="en-US" dirty="0" err="1"/>
              <a:t>vogel</a:t>
            </a:r>
            <a:r>
              <a:rPr lang="en-US" dirty="0"/>
              <a:t> </a:t>
            </a:r>
            <a:r>
              <a:rPr lang="en-US" dirty="0" err="1"/>
              <a:t>liever</a:t>
            </a:r>
            <a:r>
              <a:rPr lang="en-US" dirty="0"/>
              <a:t> </a:t>
            </a:r>
            <a:r>
              <a:rPr lang="en-US" dirty="0" err="1"/>
              <a:t>niet</a:t>
            </a:r>
            <a:r>
              <a:rPr lang="en-US" dirty="0"/>
              <a:t> in </a:t>
            </a:r>
            <a:r>
              <a:rPr lang="en-US" dirty="0" err="1"/>
              <a:t>een</a:t>
            </a:r>
            <a:r>
              <a:rPr lang="en-US" dirty="0"/>
              <a:t> </a:t>
            </a:r>
            <a:r>
              <a:rPr lang="en-US" dirty="0" err="1"/>
              <a:t>keuken</a:t>
            </a:r>
            <a:r>
              <a:rPr lang="en-US" dirty="0"/>
              <a:t>; de </a:t>
            </a:r>
            <a:r>
              <a:rPr lang="en-US" dirty="0" err="1"/>
              <a:t>huidige</a:t>
            </a:r>
            <a:r>
              <a:rPr lang="en-US" dirty="0"/>
              <a:t> </a:t>
            </a:r>
            <a:r>
              <a:rPr lang="en-US" dirty="0" err="1"/>
              <a:t>pannen</a:t>
            </a:r>
            <a:r>
              <a:rPr lang="en-US" dirty="0"/>
              <a:t> </a:t>
            </a:r>
            <a:r>
              <a:rPr lang="en-US" dirty="0" err="1"/>
              <a:t>hebben</a:t>
            </a:r>
            <a:r>
              <a:rPr lang="en-US" dirty="0"/>
              <a:t> </a:t>
            </a:r>
            <a:r>
              <a:rPr lang="en-US" dirty="0" err="1"/>
              <a:t>vaak</a:t>
            </a:r>
            <a:r>
              <a:rPr lang="en-US" dirty="0"/>
              <a:t> </a:t>
            </a:r>
            <a:r>
              <a:rPr lang="en-US" dirty="0" err="1"/>
              <a:t>een</a:t>
            </a:r>
            <a:r>
              <a:rPr lang="en-US" dirty="0"/>
              <a:t> anti-</a:t>
            </a:r>
            <a:r>
              <a:rPr lang="en-US" dirty="0" err="1"/>
              <a:t>aanbaklaag</a:t>
            </a:r>
            <a:r>
              <a:rPr lang="en-US" dirty="0"/>
              <a:t> </a:t>
            </a:r>
            <a:r>
              <a:rPr lang="en-US" dirty="0" err="1"/>
              <a:t>welke</a:t>
            </a:r>
            <a:r>
              <a:rPr lang="en-US" dirty="0"/>
              <a:t> </a:t>
            </a:r>
            <a:r>
              <a:rPr lang="en-US" dirty="0" err="1"/>
              <a:t>bij</a:t>
            </a:r>
            <a:r>
              <a:rPr lang="en-US" dirty="0"/>
              <a:t> </a:t>
            </a:r>
            <a:r>
              <a:rPr lang="en-US" dirty="0" err="1"/>
              <a:t>verbranding</a:t>
            </a:r>
            <a:r>
              <a:rPr lang="en-US" dirty="0"/>
              <a:t> </a:t>
            </a:r>
            <a:r>
              <a:rPr lang="en-US" dirty="0" err="1"/>
              <a:t>zeer</a:t>
            </a:r>
            <a:r>
              <a:rPr lang="en-US" dirty="0"/>
              <a:t> </a:t>
            </a:r>
            <a:r>
              <a:rPr lang="en-US" dirty="0" err="1"/>
              <a:t>giftige</a:t>
            </a:r>
            <a:r>
              <a:rPr lang="en-US" dirty="0"/>
              <a:t> dampen </a:t>
            </a:r>
            <a:r>
              <a:rPr lang="en-US" dirty="0" err="1"/>
              <a:t>geeft</a:t>
            </a:r>
            <a:r>
              <a:rPr lang="en-US" dirty="0"/>
              <a:t> die </a:t>
            </a:r>
            <a:r>
              <a:rPr lang="en-US" dirty="0" err="1"/>
              <a:t>dodelijk</a:t>
            </a:r>
            <a:r>
              <a:rPr lang="en-US" dirty="0"/>
              <a:t> </a:t>
            </a:r>
            <a:r>
              <a:rPr lang="en-US" dirty="0" err="1"/>
              <a:t>zijn</a:t>
            </a:r>
            <a:r>
              <a:rPr lang="en-US" dirty="0"/>
              <a:t> </a:t>
            </a:r>
            <a:r>
              <a:rPr lang="en-US" dirty="0" err="1"/>
              <a:t>voor</a:t>
            </a:r>
            <a:r>
              <a:rPr lang="en-US" dirty="0"/>
              <a:t> </a:t>
            </a:r>
            <a:r>
              <a:rPr lang="en-US" dirty="0" err="1"/>
              <a:t>een</a:t>
            </a:r>
            <a:r>
              <a:rPr lang="en-US" dirty="0"/>
              <a:t> </a:t>
            </a:r>
            <a:r>
              <a:rPr lang="en-US" dirty="0" err="1"/>
              <a:t>vogel</a:t>
            </a:r>
            <a:endParaRPr lang="nl-NL" dirty="0"/>
          </a:p>
        </p:txBody>
      </p:sp>
    </p:spTree>
    <p:extLst>
      <p:ext uri="{BB962C8B-B14F-4D97-AF65-F5344CB8AC3E}">
        <p14:creationId xmlns:p14="http://schemas.microsoft.com/office/powerpoint/2010/main" val="2182527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729D4-47C2-4D54-957A-232500887D55}"/>
              </a:ext>
            </a:extLst>
          </p:cNvPr>
          <p:cNvSpPr>
            <a:spLocks noGrp="1"/>
          </p:cNvSpPr>
          <p:nvPr>
            <p:ph type="title"/>
          </p:nvPr>
        </p:nvSpPr>
        <p:spPr/>
        <p:txBody>
          <a:bodyPr/>
          <a:lstStyle/>
          <a:p>
            <a:r>
              <a:rPr lang="nl-NL" dirty="0"/>
              <a:t>Voorbeeld van een vitrines</a:t>
            </a:r>
          </a:p>
        </p:txBody>
      </p:sp>
      <p:sp>
        <p:nvSpPr>
          <p:cNvPr id="3" name="Tijdelijke aanduiding voor inhoud 2">
            <a:extLst>
              <a:ext uri="{FF2B5EF4-FFF2-40B4-BE49-F238E27FC236}">
                <a16:creationId xmlns:a16="http://schemas.microsoft.com/office/drawing/2014/main" id="{03124DBE-993E-4099-9CF1-C4722E65EE8D}"/>
              </a:ext>
            </a:extLst>
          </p:cNvPr>
          <p:cNvSpPr>
            <a:spLocks noGrp="1"/>
          </p:cNvSpPr>
          <p:nvPr>
            <p:ph idx="1"/>
          </p:nvPr>
        </p:nvSpPr>
        <p:spPr/>
        <p:txBody>
          <a:bodyPr/>
          <a:lstStyle/>
          <a:p>
            <a:r>
              <a:rPr lang="nl-NL" dirty="0"/>
              <a:t>Worden veel in dierenspeciaalzaken geplaatst</a:t>
            </a:r>
          </a:p>
        </p:txBody>
      </p:sp>
    </p:spTree>
    <p:extLst>
      <p:ext uri="{BB962C8B-B14F-4D97-AF65-F5344CB8AC3E}">
        <p14:creationId xmlns:p14="http://schemas.microsoft.com/office/powerpoint/2010/main" val="2697484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9FF8F5-B75B-4F1D-BC88-31B20D4456B7}"/>
              </a:ext>
            </a:extLst>
          </p:cNvPr>
          <p:cNvSpPr>
            <a:spLocks noGrp="1"/>
          </p:cNvSpPr>
          <p:nvPr>
            <p:ph type="title"/>
          </p:nvPr>
        </p:nvSpPr>
        <p:spPr/>
        <p:txBody>
          <a:bodyPr/>
          <a:lstStyle/>
          <a:p>
            <a:r>
              <a:rPr lang="nl-NL" dirty="0"/>
              <a:t>Vitrine</a:t>
            </a:r>
          </a:p>
        </p:txBody>
      </p:sp>
      <p:sp>
        <p:nvSpPr>
          <p:cNvPr id="3" name="Tijdelijke aanduiding voor inhoud 2">
            <a:extLst>
              <a:ext uri="{FF2B5EF4-FFF2-40B4-BE49-F238E27FC236}">
                <a16:creationId xmlns:a16="http://schemas.microsoft.com/office/drawing/2014/main" id="{0D982922-9318-491C-B96E-615BEBE8D776}"/>
              </a:ext>
            </a:extLst>
          </p:cNvPr>
          <p:cNvSpPr>
            <a:spLocks noGrp="1"/>
          </p:cNvSpPr>
          <p:nvPr>
            <p:ph idx="1"/>
          </p:nvPr>
        </p:nvSpPr>
        <p:spPr>
          <a:xfrm>
            <a:off x="597435" y="1270000"/>
            <a:ext cx="8596668" cy="5042023"/>
          </a:xfrm>
        </p:spPr>
        <p:txBody>
          <a:bodyPr>
            <a:normAutofit lnSpcReduction="10000"/>
          </a:bodyPr>
          <a:lstStyle/>
          <a:p>
            <a:r>
              <a:rPr lang="en-US" dirty="0"/>
              <a:t>Het is </a:t>
            </a:r>
            <a:r>
              <a:rPr lang="en-US" dirty="0" err="1"/>
              <a:t>niet</a:t>
            </a:r>
            <a:r>
              <a:rPr lang="en-US" dirty="0"/>
              <a:t> de </a:t>
            </a:r>
            <a:r>
              <a:rPr lang="en-US" dirty="0" err="1"/>
              <a:t>meest</a:t>
            </a:r>
            <a:r>
              <a:rPr lang="en-US" dirty="0"/>
              <a:t> </a:t>
            </a:r>
            <a:r>
              <a:rPr lang="en-US" dirty="0" err="1"/>
              <a:t>gebruikte</a:t>
            </a:r>
            <a:r>
              <a:rPr lang="en-US" dirty="0"/>
              <a:t> </a:t>
            </a:r>
            <a:r>
              <a:rPr lang="en-US" dirty="0" err="1"/>
              <a:t>huisvestingsmethode</a:t>
            </a:r>
            <a:endParaRPr lang="en-US" dirty="0"/>
          </a:p>
          <a:p>
            <a:r>
              <a:rPr lang="en-US" dirty="0"/>
              <a:t>De </a:t>
            </a:r>
            <a:r>
              <a:rPr lang="en-US" dirty="0" err="1"/>
              <a:t>meeste</a:t>
            </a:r>
            <a:r>
              <a:rPr lang="en-US" dirty="0"/>
              <a:t> vitrines </a:t>
            </a:r>
            <a:r>
              <a:rPr lang="en-US" dirty="0" err="1"/>
              <a:t>voor</a:t>
            </a:r>
            <a:r>
              <a:rPr lang="en-US" dirty="0"/>
              <a:t> </a:t>
            </a:r>
            <a:r>
              <a:rPr lang="en-US" dirty="0" err="1"/>
              <a:t>vogels</a:t>
            </a:r>
            <a:r>
              <a:rPr lang="en-US" dirty="0"/>
              <a:t> </a:t>
            </a:r>
            <a:r>
              <a:rPr lang="en-US" dirty="0" err="1"/>
              <a:t>zijn</a:t>
            </a:r>
            <a:r>
              <a:rPr lang="en-US" dirty="0"/>
              <a:t> </a:t>
            </a:r>
            <a:r>
              <a:rPr lang="en-US" dirty="0" err="1"/>
              <a:t>speciaal</a:t>
            </a:r>
            <a:r>
              <a:rPr lang="en-US" dirty="0"/>
              <a:t> </a:t>
            </a:r>
            <a:r>
              <a:rPr lang="en-US" dirty="0" err="1"/>
              <a:t>gemaakt</a:t>
            </a:r>
            <a:r>
              <a:rPr lang="en-US" dirty="0"/>
              <a:t> of </a:t>
            </a:r>
            <a:r>
              <a:rPr lang="en-US" dirty="0" err="1"/>
              <a:t>ontstaan</a:t>
            </a:r>
            <a:r>
              <a:rPr lang="en-US" dirty="0"/>
              <a:t> </a:t>
            </a:r>
            <a:r>
              <a:rPr lang="en-US" dirty="0" err="1"/>
              <a:t>uit</a:t>
            </a:r>
            <a:r>
              <a:rPr lang="en-US" dirty="0"/>
              <a:t> </a:t>
            </a:r>
            <a:r>
              <a:rPr lang="en-US" dirty="0" err="1"/>
              <a:t>huisvlijt</a:t>
            </a:r>
            <a:r>
              <a:rPr lang="en-US" dirty="0"/>
              <a:t> door de </a:t>
            </a:r>
            <a:r>
              <a:rPr lang="en-US" dirty="0" err="1"/>
              <a:t>liefhebber</a:t>
            </a:r>
            <a:endParaRPr lang="en-US" dirty="0"/>
          </a:p>
          <a:p>
            <a:r>
              <a:rPr lang="en-US" dirty="0"/>
              <a:t>Vitrines </a:t>
            </a:r>
            <a:r>
              <a:rPr lang="en-US" dirty="0" err="1"/>
              <a:t>hebben</a:t>
            </a:r>
            <a:r>
              <a:rPr lang="en-US" dirty="0"/>
              <a:t> de </a:t>
            </a:r>
            <a:r>
              <a:rPr lang="en-US" dirty="0" err="1"/>
              <a:t>volgende</a:t>
            </a:r>
            <a:r>
              <a:rPr lang="en-US" dirty="0"/>
              <a:t> </a:t>
            </a:r>
            <a:r>
              <a:rPr lang="en-US" dirty="0" err="1"/>
              <a:t>voordelen</a:t>
            </a:r>
            <a:r>
              <a:rPr lang="en-US" dirty="0"/>
              <a:t>:</a:t>
            </a:r>
          </a:p>
          <a:p>
            <a:pPr marL="0" indent="0">
              <a:buNone/>
            </a:pPr>
            <a:r>
              <a:rPr lang="en-US" dirty="0"/>
              <a:t>	- Door de </a:t>
            </a:r>
            <a:r>
              <a:rPr lang="en-US" dirty="0" err="1"/>
              <a:t>glazen</a:t>
            </a:r>
            <a:r>
              <a:rPr lang="en-US" dirty="0"/>
              <a:t> </a:t>
            </a:r>
            <a:r>
              <a:rPr lang="en-US" dirty="0" err="1"/>
              <a:t>voorwand</a:t>
            </a:r>
            <a:r>
              <a:rPr lang="en-US" dirty="0"/>
              <a:t> is </a:t>
            </a:r>
            <a:r>
              <a:rPr lang="en-US" dirty="0" err="1"/>
              <a:t>er</a:t>
            </a:r>
            <a:r>
              <a:rPr lang="en-US" dirty="0"/>
              <a:t> </a:t>
            </a:r>
            <a:r>
              <a:rPr lang="en-US" dirty="0" err="1"/>
              <a:t>een</a:t>
            </a:r>
            <a:r>
              <a:rPr lang="en-US" dirty="0"/>
              <a:t> </a:t>
            </a:r>
            <a:r>
              <a:rPr lang="en-US" dirty="0" err="1"/>
              <a:t>ongestoord</a:t>
            </a:r>
            <a:r>
              <a:rPr lang="en-US" dirty="0"/>
              <a:t> </a:t>
            </a:r>
            <a:r>
              <a:rPr lang="en-US" dirty="0" err="1"/>
              <a:t>zicht</a:t>
            </a:r>
            <a:r>
              <a:rPr lang="en-US" dirty="0"/>
              <a:t> op de </a:t>
            </a:r>
            <a:r>
              <a:rPr lang="en-US" dirty="0" err="1"/>
              <a:t>vogels</a:t>
            </a:r>
            <a:endParaRPr lang="en-US" dirty="0"/>
          </a:p>
          <a:p>
            <a:pPr marL="0" indent="0">
              <a:buNone/>
            </a:pPr>
            <a:r>
              <a:rPr lang="en-US" dirty="0"/>
              <a:t>	- De </a:t>
            </a:r>
            <a:r>
              <a:rPr lang="en-US" dirty="0" err="1"/>
              <a:t>aanwezige</a:t>
            </a:r>
            <a:r>
              <a:rPr lang="en-US" dirty="0"/>
              <a:t> </a:t>
            </a:r>
            <a:r>
              <a:rPr lang="en-US" dirty="0" err="1"/>
              <a:t>verlichting</a:t>
            </a:r>
            <a:r>
              <a:rPr lang="en-US" dirty="0"/>
              <a:t> </a:t>
            </a:r>
            <a:r>
              <a:rPr lang="en-US" dirty="0" err="1"/>
              <a:t>biedt</a:t>
            </a:r>
            <a:r>
              <a:rPr lang="en-US" dirty="0"/>
              <a:t> </a:t>
            </a:r>
            <a:r>
              <a:rPr lang="en-US" dirty="0" err="1"/>
              <a:t>mogelijkheden</a:t>
            </a:r>
            <a:r>
              <a:rPr lang="en-US" dirty="0"/>
              <a:t> om de vitrine in </a:t>
            </a:r>
            <a:r>
              <a:rPr lang="en-US" dirty="0" err="1"/>
              <a:t>te</a:t>
            </a:r>
            <a:r>
              <a:rPr lang="en-US" dirty="0"/>
              <a:t> </a:t>
            </a:r>
            <a:r>
              <a:rPr lang="en-US" dirty="0" err="1"/>
              <a:t>richten</a:t>
            </a:r>
            <a:r>
              <a:rPr lang="en-US" dirty="0"/>
              <a:t>      	met </a:t>
            </a:r>
            <a:r>
              <a:rPr lang="en-US" dirty="0" err="1"/>
              <a:t>planten</a:t>
            </a:r>
            <a:r>
              <a:rPr lang="en-US" dirty="0"/>
              <a:t>, </a:t>
            </a:r>
            <a:r>
              <a:rPr lang="en-US" dirty="0" err="1"/>
              <a:t>ook</a:t>
            </a:r>
            <a:r>
              <a:rPr lang="en-US" dirty="0"/>
              <a:t> </a:t>
            </a:r>
            <a:r>
              <a:rPr lang="en-US" dirty="0" err="1"/>
              <a:t>wanneer</a:t>
            </a:r>
            <a:r>
              <a:rPr lang="en-US" dirty="0"/>
              <a:t> </a:t>
            </a:r>
            <a:r>
              <a:rPr lang="en-US" dirty="0" err="1"/>
              <a:t>deze</a:t>
            </a:r>
            <a:r>
              <a:rPr lang="en-US" dirty="0"/>
              <a:t> in </a:t>
            </a:r>
            <a:r>
              <a:rPr lang="en-US" dirty="0" err="1"/>
              <a:t>een</a:t>
            </a:r>
            <a:r>
              <a:rPr lang="en-US" dirty="0"/>
              <a:t> </a:t>
            </a:r>
            <a:r>
              <a:rPr lang="en-US" dirty="0" err="1"/>
              <a:t>donkere</a:t>
            </a:r>
            <a:r>
              <a:rPr lang="en-US" dirty="0"/>
              <a:t> </a:t>
            </a:r>
            <a:r>
              <a:rPr lang="en-US" dirty="0" err="1"/>
              <a:t>hoek</a:t>
            </a:r>
            <a:r>
              <a:rPr lang="en-US" dirty="0"/>
              <a:t> van de </a:t>
            </a:r>
            <a:r>
              <a:rPr lang="en-US" dirty="0" err="1"/>
              <a:t>kamer</a:t>
            </a:r>
            <a:r>
              <a:rPr lang="en-US" dirty="0"/>
              <a:t> </a:t>
            </a:r>
            <a:r>
              <a:rPr lang="en-US" dirty="0" err="1"/>
              <a:t>staat</a:t>
            </a:r>
            <a:endParaRPr lang="en-US" dirty="0"/>
          </a:p>
          <a:p>
            <a:pPr marL="0" lvl="0" indent="0">
              <a:buNone/>
            </a:pPr>
            <a:r>
              <a:rPr lang="en-US" dirty="0"/>
              <a:t>	-  </a:t>
            </a:r>
            <a:r>
              <a:rPr lang="en-US" dirty="0" err="1"/>
              <a:t>Doordat</a:t>
            </a:r>
            <a:r>
              <a:rPr lang="en-US" dirty="0"/>
              <a:t> de vitrine </a:t>
            </a:r>
            <a:r>
              <a:rPr lang="en-US" dirty="0" err="1"/>
              <a:t>geheel</a:t>
            </a:r>
            <a:r>
              <a:rPr lang="en-US" dirty="0"/>
              <a:t> </a:t>
            </a:r>
            <a:r>
              <a:rPr lang="en-US" dirty="0" err="1"/>
              <a:t>gesloten</a:t>
            </a:r>
            <a:r>
              <a:rPr lang="en-US" dirty="0"/>
              <a:t> is </a:t>
            </a:r>
            <a:r>
              <a:rPr lang="en-US" dirty="0" err="1"/>
              <a:t>zal</a:t>
            </a:r>
            <a:r>
              <a:rPr lang="en-US" dirty="0"/>
              <a:t> </a:t>
            </a:r>
            <a:r>
              <a:rPr lang="en-US" dirty="0" err="1"/>
              <a:t>er</a:t>
            </a:r>
            <a:r>
              <a:rPr lang="en-US" dirty="0"/>
              <a:t> minder </a:t>
            </a:r>
            <a:r>
              <a:rPr lang="en-US" dirty="0" err="1"/>
              <a:t>overlast</a:t>
            </a:r>
            <a:r>
              <a:rPr lang="en-US" dirty="0"/>
              <a:t> </a:t>
            </a:r>
            <a:r>
              <a:rPr lang="en-US" dirty="0" err="1"/>
              <a:t>zijn</a:t>
            </a:r>
            <a:r>
              <a:rPr lang="en-US" dirty="0"/>
              <a:t> door  	</a:t>
            </a:r>
            <a:r>
              <a:rPr lang="en-US" dirty="0" err="1"/>
              <a:t>rondvliegend</a:t>
            </a:r>
            <a:r>
              <a:rPr lang="en-US" dirty="0"/>
              <a:t> </a:t>
            </a:r>
            <a:r>
              <a:rPr lang="en-US" dirty="0" err="1"/>
              <a:t>vuil</a:t>
            </a:r>
            <a:r>
              <a:rPr lang="en-US" dirty="0"/>
              <a:t> </a:t>
            </a:r>
            <a:r>
              <a:rPr lang="en-US" dirty="0" err="1"/>
              <a:t>en</a:t>
            </a:r>
            <a:r>
              <a:rPr lang="en-US" dirty="0"/>
              <a:t> </a:t>
            </a:r>
            <a:r>
              <a:rPr lang="en-US" dirty="0" err="1"/>
              <a:t>veren</a:t>
            </a:r>
            <a:r>
              <a:rPr lang="en-US" dirty="0"/>
              <a:t>.</a:t>
            </a:r>
          </a:p>
          <a:p>
            <a:pPr marL="0" indent="0">
              <a:buNone/>
            </a:pPr>
            <a:r>
              <a:rPr lang="en-US" dirty="0"/>
              <a:t>	- </a:t>
            </a:r>
            <a:r>
              <a:rPr lang="en-US" dirty="0" err="1"/>
              <a:t>Doordat</a:t>
            </a:r>
            <a:r>
              <a:rPr lang="en-US" dirty="0"/>
              <a:t> de </a:t>
            </a:r>
            <a:r>
              <a:rPr lang="en-US" dirty="0" err="1"/>
              <a:t>kooi</a:t>
            </a:r>
            <a:r>
              <a:rPr lang="en-US" dirty="0"/>
              <a:t> </a:t>
            </a:r>
            <a:r>
              <a:rPr lang="en-US" dirty="0" err="1"/>
              <a:t>geheel</a:t>
            </a:r>
            <a:r>
              <a:rPr lang="en-US" dirty="0"/>
              <a:t> </a:t>
            </a:r>
            <a:r>
              <a:rPr lang="en-US" dirty="0" err="1"/>
              <a:t>gesloten</a:t>
            </a:r>
            <a:r>
              <a:rPr lang="en-US" dirty="0"/>
              <a:t> is </a:t>
            </a:r>
            <a:r>
              <a:rPr lang="en-US" dirty="0" err="1"/>
              <a:t>kan</a:t>
            </a:r>
            <a:r>
              <a:rPr lang="en-US" dirty="0"/>
              <a:t> </a:t>
            </a:r>
            <a:r>
              <a:rPr lang="en-US" dirty="0" err="1"/>
              <a:t>er</a:t>
            </a:r>
            <a:r>
              <a:rPr lang="en-US" dirty="0"/>
              <a:t> met </a:t>
            </a:r>
            <a:r>
              <a:rPr lang="en-US" dirty="0" err="1"/>
              <a:t>levende</a:t>
            </a:r>
            <a:r>
              <a:rPr lang="en-US" dirty="0"/>
              <a:t> </a:t>
            </a:r>
            <a:r>
              <a:rPr lang="en-US" dirty="0" err="1"/>
              <a:t>voedseldieren</a:t>
            </a:r>
            <a:r>
              <a:rPr lang="en-US" dirty="0"/>
              <a:t> 	</a:t>
            </a:r>
            <a:r>
              <a:rPr lang="en-US" dirty="0" err="1"/>
              <a:t>worden</a:t>
            </a:r>
            <a:r>
              <a:rPr lang="en-US" dirty="0"/>
              <a:t> </a:t>
            </a:r>
            <a:r>
              <a:rPr lang="en-US" dirty="0" err="1"/>
              <a:t>gewerkt</a:t>
            </a:r>
            <a:r>
              <a:rPr lang="en-US" dirty="0"/>
              <a:t>, </a:t>
            </a:r>
            <a:r>
              <a:rPr lang="en-US" dirty="0" err="1"/>
              <a:t>zonder</a:t>
            </a:r>
            <a:r>
              <a:rPr lang="en-US" dirty="0"/>
              <a:t> </a:t>
            </a:r>
            <a:r>
              <a:rPr lang="en-US" dirty="0" err="1"/>
              <a:t>dat</a:t>
            </a:r>
            <a:r>
              <a:rPr lang="en-US" dirty="0"/>
              <a:t> </a:t>
            </a:r>
            <a:r>
              <a:rPr lang="en-US" dirty="0" err="1"/>
              <a:t>deze</a:t>
            </a:r>
            <a:r>
              <a:rPr lang="en-US" dirty="0"/>
              <a:t> </a:t>
            </a:r>
            <a:r>
              <a:rPr lang="en-US" dirty="0" err="1"/>
              <a:t>overlast</a:t>
            </a:r>
            <a:r>
              <a:rPr lang="en-US" dirty="0"/>
              <a:t> </a:t>
            </a:r>
            <a:r>
              <a:rPr lang="en-US" dirty="0" err="1"/>
              <a:t>veroorzaken</a:t>
            </a:r>
            <a:endParaRPr lang="en-US" dirty="0"/>
          </a:p>
          <a:p>
            <a:pPr marL="0" indent="0">
              <a:buNone/>
            </a:pPr>
            <a:r>
              <a:rPr lang="en-US" dirty="0"/>
              <a:t>	- </a:t>
            </a:r>
            <a:r>
              <a:rPr lang="en-US" dirty="0" err="1"/>
              <a:t>Een</a:t>
            </a:r>
            <a:r>
              <a:rPr lang="en-US" dirty="0"/>
              <a:t> </a:t>
            </a:r>
            <a:r>
              <a:rPr lang="en-US" dirty="0" err="1"/>
              <a:t>gesloten</a:t>
            </a:r>
            <a:r>
              <a:rPr lang="en-US" dirty="0"/>
              <a:t> </a:t>
            </a:r>
            <a:r>
              <a:rPr lang="en-US" dirty="0" err="1"/>
              <a:t>verblijf</a:t>
            </a:r>
            <a:r>
              <a:rPr lang="en-US" dirty="0"/>
              <a:t> </a:t>
            </a:r>
            <a:r>
              <a:rPr lang="en-US" dirty="0" err="1"/>
              <a:t>gecombineerd</a:t>
            </a:r>
            <a:r>
              <a:rPr lang="en-US" dirty="0"/>
              <a:t> met </a:t>
            </a:r>
            <a:r>
              <a:rPr lang="en-US" dirty="0" err="1"/>
              <a:t>verlichting</a:t>
            </a:r>
            <a:r>
              <a:rPr lang="en-US" dirty="0"/>
              <a:t>, </a:t>
            </a:r>
            <a:r>
              <a:rPr lang="en-US" dirty="0" err="1"/>
              <a:t>geeft</a:t>
            </a:r>
            <a:r>
              <a:rPr lang="en-US" dirty="0"/>
              <a:t> </a:t>
            </a:r>
            <a:r>
              <a:rPr lang="en-US" dirty="0" err="1"/>
              <a:t>een</a:t>
            </a:r>
            <a:r>
              <a:rPr lang="en-US" dirty="0"/>
              <a:t> wat </a:t>
            </a:r>
            <a:r>
              <a:rPr lang="en-US" dirty="0" err="1"/>
              <a:t>hogere</a:t>
            </a:r>
            <a:r>
              <a:rPr lang="en-US" dirty="0"/>
              <a:t> 	</a:t>
            </a:r>
            <a:r>
              <a:rPr lang="en-US" dirty="0" err="1"/>
              <a:t>en</a:t>
            </a:r>
            <a:r>
              <a:rPr lang="en-US" dirty="0"/>
              <a:t> </a:t>
            </a:r>
            <a:r>
              <a:rPr lang="en-US" dirty="0" err="1"/>
              <a:t>stabielere</a:t>
            </a:r>
            <a:r>
              <a:rPr lang="en-US" dirty="0"/>
              <a:t> </a:t>
            </a:r>
            <a:r>
              <a:rPr lang="en-US" dirty="0" err="1"/>
              <a:t>temperatuur</a:t>
            </a:r>
            <a:endParaRPr lang="en-US" dirty="0"/>
          </a:p>
          <a:p>
            <a:r>
              <a:rPr lang="en-US" dirty="0" err="1"/>
              <a:t>Een</a:t>
            </a:r>
            <a:r>
              <a:rPr lang="en-US" dirty="0"/>
              <a:t> punt van </a:t>
            </a:r>
            <a:r>
              <a:rPr lang="en-US" dirty="0" err="1"/>
              <a:t>aandacht</a:t>
            </a:r>
            <a:r>
              <a:rPr lang="en-US" dirty="0"/>
              <a:t> </a:t>
            </a:r>
            <a:r>
              <a:rPr lang="en-US" dirty="0" err="1"/>
              <a:t>hierbij</a:t>
            </a:r>
            <a:r>
              <a:rPr lang="en-US" dirty="0"/>
              <a:t> is </a:t>
            </a:r>
            <a:r>
              <a:rPr lang="en-US" dirty="0" err="1"/>
              <a:t>wel</a:t>
            </a:r>
            <a:r>
              <a:rPr lang="en-US" dirty="0"/>
              <a:t> </a:t>
            </a:r>
            <a:r>
              <a:rPr lang="en-US" dirty="0" err="1"/>
              <a:t>dat</a:t>
            </a:r>
            <a:r>
              <a:rPr lang="en-US" dirty="0"/>
              <a:t> </a:t>
            </a:r>
            <a:r>
              <a:rPr lang="en-US" dirty="0" err="1"/>
              <a:t>er</a:t>
            </a:r>
            <a:r>
              <a:rPr lang="en-US" dirty="0"/>
              <a:t> </a:t>
            </a:r>
            <a:r>
              <a:rPr lang="en-US" dirty="0" err="1"/>
              <a:t>voldoende</a:t>
            </a:r>
            <a:r>
              <a:rPr lang="en-US" dirty="0"/>
              <a:t> </a:t>
            </a:r>
            <a:r>
              <a:rPr lang="en-US" dirty="0" err="1"/>
              <a:t>ventilatie</a:t>
            </a:r>
            <a:r>
              <a:rPr lang="en-US" dirty="0"/>
              <a:t> </a:t>
            </a:r>
            <a:r>
              <a:rPr lang="en-US" dirty="0" err="1"/>
              <a:t>dient</a:t>
            </a:r>
            <a:r>
              <a:rPr lang="en-US" dirty="0"/>
              <a:t> </a:t>
            </a:r>
            <a:r>
              <a:rPr lang="en-US" dirty="0" err="1"/>
              <a:t>te</a:t>
            </a:r>
            <a:r>
              <a:rPr lang="en-US" dirty="0"/>
              <a:t> </a:t>
            </a:r>
            <a:r>
              <a:rPr lang="en-US" dirty="0" err="1"/>
              <a:t>zijn</a:t>
            </a:r>
            <a:r>
              <a:rPr lang="en-US" dirty="0"/>
              <a:t> om </a:t>
            </a:r>
            <a:r>
              <a:rPr lang="en-US" dirty="0" err="1"/>
              <a:t>schimmelgroei</a:t>
            </a:r>
            <a:r>
              <a:rPr lang="en-US" dirty="0"/>
              <a:t> </a:t>
            </a:r>
            <a:r>
              <a:rPr lang="en-US" dirty="0" err="1"/>
              <a:t>en</a:t>
            </a:r>
            <a:r>
              <a:rPr lang="en-US" dirty="0"/>
              <a:t> </a:t>
            </a:r>
            <a:r>
              <a:rPr lang="en-US" dirty="0" err="1"/>
              <a:t>schimmelinfecties</a:t>
            </a:r>
            <a:r>
              <a:rPr lang="en-US" dirty="0"/>
              <a:t> </a:t>
            </a:r>
            <a:r>
              <a:rPr lang="en-US" dirty="0" err="1"/>
              <a:t>te</a:t>
            </a:r>
            <a:r>
              <a:rPr lang="en-US" dirty="0"/>
              <a:t> </a:t>
            </a:r>
            <a:r>
              <a:rPr lang="en-US" dirty="0" err="1"/>
              <a:t>voorkomen</a:t>
            </a:r>
            <a:r>
              <a:rPr lang="en-US" dirty="0"/>
              <a:t>.</a:t>
            </a:r>
            <a:endParaRPr lang="nl-NL" dirty="0"/>
          </a:p>
          <a:p>
            <a:pPr marL="0" indent="0">
              <a:buNone/>
            </a:pPr>
            <a:endParaRPr lang="en-US" dirty="0"/>
          </a:p>
          <a:p>
            <a:pPr marL="0" indent="0">
              <a:buNone/>
            </a:pPr>
            <a:endParaRPr lang="nl-NL" dirty="0"/>
          </a:p>
          <a:p>
            <a:pPr marL="0" lvl="0" indent="0">
              <a:buNone/>
            </a:pPr>
            <a:endParaRPr lang="nl-NL" dirty="0"/>
          </a:p>
          <a:p>
            <a:pPr marL="0" indent="0">
              <a:buNone/>
            </a:pPr>
            <a:endParaRPr lang="nl-NL" dirty="0"/>
          </a:p>
        </p:txBody>
      </p:sp>
    </p:spTree>
    <p:extLst>
      <p:ext uri="{BB962C8B-B14F-4D97-AF65-F5344CB8AC3E}">
        <p14:creationId xmlns:p14="http://schemas.microsoft.com/office/powerpoint/2010/main" val="9692627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116</TotalTime>
  <Words>1866</Words>
  <Application>Microsoft Office PowerPoint</Application>
  <PresentationFormat>Breedbeeld</PresentationFormat>
  <Paragraphs>169</Paragraphs>
  <Slides>25</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25</vt:i4>
      </vt:variant>
    </vt:vector>
  </HeadingPairs>
  <TitlesOfParts>
    <vt:vector size="30" baseType="lpstr">
      <vt:lpstr>Arial</vt:lpstr>
      <vt:lpstr>Calibri</vt:lpstr>
      <vt:lpstr>Trebuchet MS</vt:lpstr>
      <vt:lpstr>Wingdings 3</vt:lpstr>
      <vt:lpstr>Facet</vt:lpstr>
      <vt:lpstr>Huisvesting vogels</vt:lpstr>
      <vt:lpstr>Eisen huisvesting</vt:lpstr>
      <vt:lpstr>Verschillende vormen van huisvesting</vt:lpstr>
      <vt:lpstr>Voorbeeld van een sierkooi</vt:lpstr>
      <vt:lpstr>Sierkooi</vt:lpstr>
      <vt:lpstr>Inrichting sierkooi</vt:lpstr>
      <vt:lpstr>Plaats van de sierkooi</vt:lpstr>
      <vt:lpstr>Voorbeeld van een vitrines</vt:lpstr>
      <vt:lpstr>Vitrine</vt:lpstr>
      <vt:lpstr>Voorbeeld van een broedkooi</vt:lpstr>
      <vt:lpstr>Broedkooi</vt:lpstr>
      <vt:lpstr>Richtlijnen voor afmetingen broedkooien</vt:lpstr>
      <vt:lpstr>Broedkooien</vt:lpstr>
      <vt:lpstr>Voorbeeld van een volière </vt:lpstr>
      <vt:lpstr>Volière</vt:lpstr>
      <vt:lpstr>Volière nachtverblijf</vt:lpstr>
      <vt:lpstr>Volière</vt:lpstr>
      <vt:lpstr>Inrichting</vt:lpstr>
      <vt:lpstr>Licht en verlichting</vt:lpstr>
      <vt:lpstr>TL-verlichting</vt:lpstr>
      <vt:lpstr>UV verlichting en vit. D</vt:lpstr>
      <vt:lpstr>UV-A licht</vt:lpstr>
      <vt:lpstr>UV-B licht</vt:lpstr>
      <vt:lpstr>UV-A en UV-B voorziening</vt:lpstr>
      <vt:lpstr>Led verlichting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Huisvesting vogels</dc:title>
  <dc:creator>Cristel Dorenbusch</dc:creator>
  <cp:lastModifiedBy>Cristel Dorenbusch</cp:lastModifiedBy>
  <cp:revision>23</cp:revision>
  <dcterms:created xsi:type="dcterms:W3CDTF">2020-12-15T08:08:14Z</dcterms:created>
  <dcterms:modified xsi:type="dcterms:W3CDTF">2023-01-22T18:46:05Z</dcterms:modified>
</cp:coreProperties>
</file>